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5143500" type="screen16x9"/>
  <p:notesSz cx="6858000" cy="9144000"/>
  <p:embeddedFontLst>
    <p:embeddedFont>
      <p:font typeface="Calibri" panose="020F0502020204030204" pitchFamily="34" charset="0"/>
      <p:regular r:id="rId66"/>
      <p:bold r:id="rId67"/>
      <p:italic r:id="rId68"/>
      <p:boldItalic r:id="rId69"/>
    </p:embeddedFont>
    <p:embeddedFont>
      <p:font typeface="Roboto Slab" panose="020B0604020202020204"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jN4SJChAv6uYCHfSDjvRNWqVA5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392128-79EF-497F-9779-02FCD0E3CC63}">
  <a:tblStyle styleId="{06392128-79EF-497F-9779-02FCD0E3CC6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E7ED"/>
          </a:solidFill>
        </a:fill>
      </a:tcStyle>
    </a:wholeTbl>
    <a:band1H>
      <a:tcTxStyle b="off" i="off"/>
      <a:tcStyle>
        <a:tcBdr/>
        <a:fill>
          <a:solidFill>
            <a:srgbClr val="D7CDDA"/>
          </a:solidFill>
        </a:fill>
      </a:tcStyle>
    </a:band1H>
    <a:band2H>
      <a:tcTxStyle b="off" i="off"/>
      <a:tcStyle>
        <a:tcBdr/>
      </a:tcStyle>
    </a:band2H>
    <a:band1V>
      <a:tcTxStyle b="off" i="off"/>
      <a:tcStyle>
        <a:tcBdr/>
        <a:fill>
          <a:solidFill>
            <a:srgbClr val="D7CDDA"/>
          </a:solidFill>
        </a:fill>
      </a:tcStyle>
    </a:band1V>
    <a:band2V>
      <a:tcTxStyle b="off" i="off"/>
      <a:tcStyle>
        <a:tcBdr/>
      </a:tcStyle>
    </a:band2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45EFC6E3-7C64-4728-BCEC-D810D4FCC0A8}"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ED"/>
          </a:solidFill>
        </a:fill>
      </a:tcStyle>
    </a:wholeTbl>
    <a:band1H>
      <a:tcTxStyle b="off" i="off"/>
      <a:tcStyle>
        <a:tcBdr/>
        <a:fill>
          <a:solidFill>
            <a:srgbClr val="CADDD9"/>
          </a:solidFill>
        </a:fill>
      </a:tcStyle>
    </a:band1H>
    <a:band2H>
      <a:tcTxStyle b="off" i="off"/>
      <a:tcStyle>
        <a:tcBdr/>
      </a:tcStyle>
    </a:band2H>
    <a:band1V>
      <a:tcTxStyle b="off" i="off"/>
      <a:tcStyle>
        <a:tcBdr/>
        <a:fill>
          <a:solidFill>
            <a:srgbClr val="CADDD9"/>
          </a:solidFill>
        </a:fill>
      </a:tcStyle>
    </a:band1V>
    <a:band2V>
      <a:tcTxStyle b="off" i="off"/>
      <a:tcStyle>
        <a:tcBdr/>
      </a:tcStyle>
    </a:band2V>
    <a:lastCol>
      <a:tcTxStyle b="on" i="off">
        <a:font>
          <a:latin typeface="Arial"/>
          <a:ea typeface="Arial"/>
          <a:cs typeface="Arial"/>
        </a:font>
        <a:schemeClr val="lt1"/>
      </a:tcTxStyle>
      <a:tcStyle>
        <a:tcBdr/>
        <a:fill>
          <a:solidFill>
            <a:schemeClr val="accent4"/>
          </a:solidFill>
        </a:fill>
      </a:tcStyle>
    </a:lastCol>
    <a:firstCol>
      <a:tcTxStyle b="on" i="off">
        <a:font>
          <a:latin typeface="Arial"/>
          <a:ea typeface="Arial"/>
          <a:cs typeface="Arial"/>
        </a:font>
        <a:schemeClr val="lt1"/>
      </a:tcTxStyle>
      <a:tcStyle>
        <a:tcBdr/>
        <a:fill>
          <a:solidFill>
            <a:schemeClr val="accent4"/>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These notes are for teachers. They present key questions and points for discussion around the content on each slide. The slide notes are here as a prompt but are not intended to replace the lesson plan, which should be read in detail before the lesson is taught.</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On this slide, please introduce the Be Internet Citizens unit of work, which seeks to empower students to be positive users of the internet, by teaching digital citizenship skills including: identifying and responding to different types of so-called ‘fake news’ (including dis- and misinformation) , raising awareness of ‘us vs them’ thinking in society, and understanding the difference between hate speech and free speech. </a:t>
            </a:r>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r>
            <a:br>
              <a:rPr lang="en-US" sz="900" b="0" i="0" u="none" strike="noStrike" cap="none">
                <a:solidFill>
                  <a:schemeClr val="dk1"/>
                </a:solidFill>
                <a:latin typeface="Arial"/>
                <a:ea typeface="Arial"/>
                <a:cs typeface="Arial"/>
                <a:sym typeface="Arial"/>
              </a:rPr>
            </a:b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63" name="Google Shape;6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Key questions to guide discussion:</a:t>
            </a:r>
            <a:endParaRPr/>
          </a:p>
          <a:p>
            <a:pPr marL="0" marR="0" lvl="0" indent="0" algn="l" rtl="0">
              <a:lnSpc>
                <a:spcPct val="100000"/>
              </a:lnSpc>
              <a:spcBef>
                <a:spcPts val="0"/>
              </a:spcBef>
              <a:spcAft>
                <a:spcPts val="0"/>
              </a:spcAft>
              <a:buClr>
                <a:schemeClr val="dk1"/>
              </a:buClr>
              <a:buSzPts val="900"/>
              <a:buFont typeface="Arial"/>
              <a:buNone/>
            </a:pPr>
            <a:endParaRPr/>
          </a:p>
          <a:p>
            <a:pPr marL="457200" marR="0" lvl="0" indent="-285750" algn="l" rtl="0">
              <a:lnSpc>
                <a:spcPct val="100000"/>
              </a:lnSpc>
              <a:spcBef>
                <a:spcPts val="0"/>
              </a:spcBef>
              <a:spcAft>
                <a:spcPts val="0"/>
              </a:spcAft>
              <a:buSzPts val="900"/>
              <a:buChar char="-"/>
            </a:pPr>
            <a:r>
              <a:rPr lang="en-US" i="1">
                <a:highlight>
                  <a:srgbClr val="FFFFFF"/>
                </a:highlight>
              </a:rPr>
              <a:t>Who is the source of this information?</a:t>
            </a:r>
            <a:endParaRPr/>
          </a:p>
          <a:p>
            <a:pPr marL="457200" lvl="0" indent="-285750" algn="l" rtl="0">
              <a:lnSpc>
                <a:spcPct val="115000"/>
              </a:lnSpc>
              <a:spcBef>
                <a:spcPts val="0"/>
              </a:spcBef>
              <a:spcAft>
                <a:spcPts val="0"/>
              </a:spcAft>
              <a:buClr>
                <a:schemeClr val="dk1"/>
              </a:buClr>
              <a:buSzPts val="900"/>
              <a:buChar char="-"/>
            </a:pPr>
            <a:r>
              <a:rPr lang="en-US" i="1">
                <a:highlight>
                  <a:srgbClr val="FFFFFF"/>
                </a:highlight>
              </a:rPr>
              <a:t>Have you heard of them before?</a:t>
            </a:r>
            <a:endParaRPr i="1">
              <a:highlight>
                <a:srgbClr val="FFFFFF"/>
              </a:highlight>
            </a:endParaRPr>
          </a:p>
          <a:p>
            <a:pPr marL="457200" lvl="0" indent="-285750" algn="l" rtl="0">
              <a:lnSpc>
                <a:spcPct val="115000"/>
              </a:lnSpc>
              <a:spcBef>
                <a:spcPts val="0"/>
              </a:spcBef>
              <a:spcAft>
                <a:spcPts val="0"/>
              </a:spcAft>
              <a:buClr>
                <a:schemeClr val="dk1"/>
              </a:buClr>
              <a:buSzPts val="900"/>
              <a:buChar char="-"/>
            </a:pPr>
            <a:r>
              <a:rPr lang="en-US" i="1">
                <a:highlight>
                  <a:srgbClr val="FFFFFF"/>
                </a:highlight>
              </a:rPr>
              <a:t>What makes you suspicious about whether to trust this content?</a:t>
            </a:r>
            <a:endParaRPr i="1">
              <a:highlight>
                <a:srgbClr val="FFFFFF"/>
              </a:highlight>
            </a:endParaRPr>
          </a:p>
          <a:p>
            <a:pPr marL="457200" lvl="0" indent="-285750" algn="l" rtl="0">
              <a:lnSpc>
                <a:spcPct val="115000"/>
              </a:lnSpc>
              <a:spcBef>
                <a:spcPts val="0"/>
              </a:spcBef>
              <a:spcAft>
                <a:spcPts val="0"/>
              </a:spcAft>
              <a:buClr>
                <a:schemeClr val="dk1"/>
              </a:buClr>
              <a:buSzPts val="900"/>
              <a:buChar char="-"/>
            </a:pPr>
            <a:r>
              <a:rPr lang="en-US" i="1">
                <a:highlight>
                  <a:srgbClr val="FFFFFF"/>
                </a:highlight>
              </a:rPr>
              <a:t>What details do you notice about the appearance of this content?</a:t>
            </a:r>
            <a:endParaRPr i="1">
              <a:highlight>
                <a:srgbClr val="FFFFFF"/>
              </a:highlight>
            </a:endParaRPr>
          </a:p>
          <a:p>
            <a:pPr marL="457200" lvl="0" indent="-285750" algn="l" rtl="0">
              <a:lnSpc>
                <a:spcPct val="115000"/>
              </a:lnSpc>
              <a:spcBef>
                <a:spcPts val="0"/>
              </a:spcBef>
              <a:spcAft>
                <a:spcPts val="0"/>
              </a:spcAft>
              <a:buClr>
                <a:schemeClr val="dk1"/>
              </a:buClr>
              <a:buSzPts val="900"/>
              <a:buChar char="-"/>
            </a:pPr>
            <a:r>
              <a:rPr lang="en-US" i="1">
                <a:highlight>
                  <a:srgbClr val="FFFFFF"/>
                </a:highlight>
              </a:rPr>
              <a:t>Should this content be shared? Why/why not?</a:t>
            </a:r>
            <a:endParaRPr sz="700"/>
          </a:p>
        </p:txBody>
      </p:sp>
      <p:sp>
        <p:nvSpPr>
          <p:cNvPr id="174" name="Google Shape;17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r>
            <a:br>
              <a:rPr lang="en-US" sz="900" b="0" i="0" u="none" strike="noStrike" cap="none">
                <a:solidFill>
                  <a:schemeClr val="dk1"/>
                </a:solidFill>
                <a:latin typeface="Arial"/>
                <a:ea typeface="Arial"/>
                <a:cs typeface="Arial"/>
                <a:sym typeface="Arial"/>
              </a:rPr>
            </a:br>
            <a:endParaRPr sz="900" b="0" i="0" u="none" strike="noStrike" cap="none">
              <a:solidFill>
                <a:schemeClr val="dk1"/>
              </a:solidFill>
              <a:latin typeface="Arial"/>
              <a:ea typeface="Arial"/>
              <a:cs typeface="Arial"/>
              <a:sym typeface="Arial"/>
            </a:endParaRPr>
          </a:p>
        </p:txBody>
      </p:sp>
      <p:sp>
        <p:nvSpPr>
          <p:cNvPr id="183" name="Google Shape;18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r>
            <a:br>
              <a:rPr lang="en-US"/>
            </a:br>
            <a:endParaRPr/>
          </a:p>
        </p:txBody>
      </p:sp>
      <p:sp>
        <p:nvSpPr>
          <p:cNvPr id="192" name="Google Shape;1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200" name="Google Shape;2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Use this plenary as an opportunity to recap the key learning points and ensure students have made progress towards achieving the learning outcomes. </a:t>
            </a:r>
            <a:endParaRPr b="0"/>
          </a:p>
          <a:p>
            <a:pPr marL="0" lvl="0" indent="0" algn="l" rtl="0">
              <a:lnSpc>
                <a:spcPct val="100000"/>
              </a:lnSpc>
              <a:spcBef>
                <a:spcPts val="0"/>
              </a:spcBef>
              <a:spcAft>
                <a:spcPts val="0"/>
              </a:spcAft>
              <a:buSzPts val="1400"/>
              <a:buNone/>
            </a:pPr>
            <a:r>
              <a:rPr lang="en-US"/>
              <a:t/>
            </a:r>
            <a:br>
              <a:rPr lang="en-US"/>
            </a:br>
            <a:endParaRPr/>
          </a:p>
        </p:txBody>
      </p:sp>
      <p:sp>
        <p:nvSpPr>
          <p:cNvPr id="209" name="Google Shape;2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a:solidFill>
                <a:schemeClr val="dk1"/>
              </a:solidFill>
              <a:latin typeface="Arial"/>
              <a:ea typeface="Arial"/>
              <a:cs typeface="Arial"/>
              <a:sym typeface="Arial"/>
            </a:endParaRPr>
          </a:p>
        </p:txBody>
      </p:sp>
      <p:sp>
        <p:nvSpPr>
          <p:cNvPr id="218" name="Google Shape;21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a:t>Key questions to guide discussion on next slide.</a:t>
            </a:r>
            <a:endParaRPr sz="1100">
              <a:solidFill>
                <a:srgbClr val="000000"/>
              </a:solidFill>
              <a:highlight>
                <a:srgbClr val="FFFF00"/>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r>
            <a:br>
              <a:rPr lang="en-US" sz="900" b="0" i="0" u="none" strike="noStrike" cap="none">
                <a:solidFill>
                  <a:schemeClr val="dk1"/>
                </a:solidFill>
                <a:latin typeface="Arial"/>
                <a:ea typeface="Arial"/>
                <a:cs typeface="Arial"/>
                <a:sym typeface="Arial"/>
              </a:rPr>
            </a:br>
            <a:endParaRPr sz="900" b="0" i="0" u="none" strike="noStrike" cap="none">
              <a:solidFill>
                <a:schemeClr val="dk1"/>
              </a:solidFill>
              <a:latin typeface="Arial"/>
              <a:ea typeface="Arial"/>
              <a:cs typeface="Arial"/>
              <a:sym typeface="Arial"/>
            </a:endParaRPr>
          </a:p>
        </p:txBody>
      </p:sp>
      <p:sp>
        <p:nvSpPr>
          <p:cNvPr id="254" name="Google Shape;25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Teachers should establish ground rules for the lessons in this unit of work. The ground rules on this slide are suggested as talking points.</a:t>
            </a:r>
            <a:endParaRPr b="0"/>
          </a:p>
          <a:p>
            <a:pPr marL="0" lvl="0" indent="0" algn="l" rtl="0">
              <a:lnSpc>
                <a:spcPct val="100000"/>
              </a:lnSpc>
              <a:spcBef>
                <a:spcPts val="0"/>
              </a:spcBef>
              <a:spcAft>
                <a:spcPts val="0"/>
              </a:spcAft>
              <a:buSzPts val="1400"/>
              <a:buNone/>
            </a:pPr>
            <a:r>
              <a:rPr lang="en-US"/>
              <a:t/>
            </a:r>
            <a:br>
              <a:rPr lang="en-US"/>
            </a:br>
            <a:endParaRPr/>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Teacher provides students with the definition card for ‘Biased Writing’.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Key Questions for follow-up discussion: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Where have you seen biased writing before? </a:t>
            </a:r>
            <a:endParaRPr/>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Can you give an example of a biased opinion?</a:t>
            </a:r>
            <a:endParaRPr/>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Are there different types of bias?</a:t>
            </a:r>
            <a:endParaRPr/>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What impact can bias have on people? </a:t>
            </a:r>
            <a:endParaRPr/>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How can both fact and opinion contribute to public knowledge on a subject?</a:t>
            </a:r>
            <a:endParaRPr/>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Is biased writing always bad? What purpose can it serve?</a:t>
            </a:r>
            <a:endParaRPr/>
          </a:p>
          <a:p>
            <a:pPr marL="0" lvl="0" indent="0" algn="l" rtl="0">
              <a:lnSpc>
                <a:spcPct val="100000"/>
              </a:lnSpc>
              <a:spcBef>
                <a:spcPts val="0"/>
              </a:spcBef>
              <a:spcAft>
                <a:spcPts val="0"/>
              </a:spcAft>
              <a:buSzPts val="1400"/>
              <a:buNone/>
            </a:pPr>
            <a:r>
              <a:rPr lang="en-US"/>
              <a:t> </a:t>
            </a:r>
            <a:endParaRPr/>
          </a:p>
        </p:txBody>
      </p:sp>
      <p:sp>
        <p:nvSpPr>
          <p:cNvPr id="262" name="Google Shape;26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
            </a:r>
            <a:br>
              <a:rPr lang="en-US" b="0"/>
            </a:br>
            <a:endParaRPr/>
          </a:p>
        </p:txBody>
      </p:sp>
      <p:sp>
        <p:nvSpPr>
          <p:cNvPr id="290" name="Google Shape;29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
            </a:r>
            <a:br>
              <a:rPr lang="en-US" b="0"/>
            </a:br>
            <a:r>
              <a:rPr lang="en-US" sz="900" b="0" i="0" u="none" strike="noStrike">
                <a:solidFill>
                  <a:schemeClr val="dk1"/>
                </a:solidFill>
                <a:latin typeface="Arial"/>
                <a:ea typeface="Arial"/>
                <a:cs typeface="Arial"/>
                <a:sym typeface="Arial"/>
              </a:rPr>
              <a:t>Ask students to consider: which stories are people more likely to share online and why? Then </a:t>
            </a:r>
            <a:r>
              <a:rPr lang="en-US"/>
              <a:t>use the following key questions to guide the disucssion</a:t>
            </a:r>
            <a:r>
              <a:rPr lang="en-US" sz="900" b="0" i="0" u="none" strike="noStrike">
                <a:solidFill>
                  <a:schemeClr val="dk1"/>
                </a:solidFill>
                <a:latin typeface="Arial"/>
                <a:ea typeface="Arial"/>
                <a:cs typeface="Arial"/>
                <a:sym typeface="Arial"/>
              </a:rPr>
              <a:t>:</a:t>
            </a:r>
            <a:endParaRPr sz="900" b="0" i="0" u="none" strike="noStrike">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sz="900" b="0" i="0" u="none" strike="noStrike">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What makes these stories more likely to be shared online (via social media or private groups)? </a:t>
            </a:r>
            <a:endParaRPr/>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What are some possible consequences of emotionally manipulative language? </a:t>
            </a:r>
            <a:endParaRPr/>
          </a:p>
          <a:p>
            <a:pPr marL="0" lvl="0" indent="0" algn="l" rtl="0">
              <a:lnSpc>
                <a:spcPct val="100000"/>
              </a:lnSpc>
              <a:spcBef>
                <a:spcPts val="0"/>
              </a:spcBef>
              <a:spcAft>
                <a:spcPts val="0"/>
              </a:spcAft>
              <a:buSzPts val="1400"/>
              <a:buNone/>
            </a:pPr>
            <a:endParaRPr/>
          </a:p>
        </p:txBody>
      </p:sp>
      <p:sp>
        <p:nvSpPr>
          <p:cNvPr id="305" name="Google Shape;30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320" name="Google Shape;32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1" i="1" u="none" strike="noStrike">
                <a:solidFill>
                  <a:schemeClr val="dk1"/>
                </a:solidFill>
                <a:latin typeface="Arial"/>
                <a:ea typeface="Arial"/>
                <a:cs typeface="Arial"/>
                <a:sym typeface="Arial"/>
              </a:rPr>
              <a:t>Negatives: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What might happen if we only get our information from sources that all have the same opinion on a topic? (e.g. warped perception of what is happening in the world or what ‘most people’ believe, forming beliefs based on peer pressure as opposed to research and debate, become alienated from people who think differently about a topic or event).</a:t>
            </a:r>
            <a:endParaRPr b="0"/>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What might happen if we only look at content that is targeted towards us on social media? What skills might we be limiting? (e.g. missing out on new experiences and opportunities, becoming more susceptible to advertising and marketers, easier to target with scams).</a:t>
            </a:r>
            <a:endParaRPr b="0"/>
          </a:p>
          <a:p>
            <a:pPr marL="0" lvl="0" indent="0" algn="l" rtl="0">
              <a:lnSpc>
                <a:spcPct val="100000"/>
              </a:lnSpc>
              <a:spcBef>
                <a:spcPts val="0"/>
              </a:spcBef>
              <a:spcAft>
                <a:spcPts val="0"/>
              </a:spcAft>
              <a:buSzPts val="1400"/>
              <a:buNone/>
            </a:pPr>
            <a:r>
              <a:rPr lang="en-US" b="0"/>
              <a:t/>
            </a:r>
            <a:br>
              <a:rPr lang="en-US" b="0"/>
            </a:br>
            <a:r>
              <a:rPr lang="en-US" sz="900" b="1" i="1" u="none" strike="noStrike">
                <a:solidFill>
                  <a:schemeClr val="dk1"/>
                </a:solidFill>
                <a:latin typeface="Arial"/>
                <a:ea typeface="Arial"/>
                <a:cs typeface="Arial"/>
                <a:sym typeface="Arial"/>
              </a:rPr>
              <a:t>Positives: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When might it be useful to have content targeted at you personally? (e.g. adverts for products, notifications of music and sporting events, news about your favourite show or celebrity).</a:t>
            </a:r>
            <a:endParaRPr b="0"/>
          </a:p>
          <a:p>
            <a:pPr marL="0" lvl="0" indent="0" algn="l" rtl="0">
              <a:lnSpc>
                <a:spcPct val="100000"/>
              </a:lnSpc>
              <a:spcBef>
                <a:spcPts val="0"/>
              </a:spcBef>
              <a:spcAft>
                <a:spcPts val="0"/>
              </a:spcAft>
              <a:buSzPts val="1400"/>
              <a:buNone/>
            </a:pPr>
            <a:r>
              <a:rPr lang="en-US" sz="900" b="0" i="1" u="none" strike="noStrike">
                <a:solidFill>
                  <a:schemeClr val="dk1"/>
                </a:solidFill>
                <a:latin typeface="Arial"/>
                <a:ea typeface="Arial"/>
                <a:cs typeface="Arial"/>
                <a:sym typeface="Arial"/>
              </a:rPr>
              <a:t>What positives might come from being directed towards people with similar interests to you online? (e.g. forming communities and friendships around common interests, greater sense of belonging and support, people who understand your viewpoint)</a:t>
            </a:r>
            <a:endParaRPr b="0"/>
          </a:p>
          <a:p>
            <a:pPr marL="0" lvl="0" indent="0" algn="l" rtl="0">
              <a:lnSpc>
                <a:spcPct val="100000"/>
              </a:lnSpc>
              <a:spcBef>
                <a:spcPts val="0"/>
              </a:spcBef>
              <a:spcAft>
                <a:spcPts val="0"/>
              </a:spcAft>
              <a:buSzPts val="1400"/>
              <a:buNone/>
            </a:pPr>
            <a:r>
              <a:rPr lang="en-US"/>
              <a:t/>
            </a:r>
            <a:br>
              <a:rPr lang="en-US"/>
            </a:br>
            <a:endParaRPr/>
          </a:p>
        </p:txBody>
      </p:sp>
      <p:sp>
        <p:nvSpPr>
          <p:cNvPr id="340" name="Google Shape;34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900"/>
              <a:buFont typeface="Arial"/>
              <a:buChar char="•"/>
            </a:pPr>
            <a:r>
              <a:rPr lang="en-US" sz="900" b="1" i="0" u="none" strike="noStrike">
                <a:solidFill>
                  <a:schemeClr val="dk1"/>
                </a:solidFill>
                <a:latin typeface="Arial"/>
                <a:ea typeface="Arial"/>
                <a:cs typeface="Arial"/>
                <a:sym typeface="Arial"/>
              </a:rPr>
              <a:t>Establish the source </a:t>
            </a:r>
            <a:r>
              <a:rPr lang="en-US" sz="900" b="0" i="0" u="none" strike="noStrike">
                <a:solidFill>
                  <a:schemeClr val="dk1"/>
                </a:solidFill>
                <a:latin typeface="Arial"/>
                <a:ea typeface="Arial"/>
                <a:cs typeface="Arial"/>
                <a:sym typeface="Arial"/>
              </a:rPr>
              <a:t>of information and whether it is reliable </a:t>
            </a:r>
            <a:endParaRPr/>
          </a:p>
          <a:p>
            <a:pPr marL="228600" lvl="0" indent="-228600" algn="l" rtl="0">
              <a:lnSpc>
                <a:spcPct val="100000"/>
              </a:lnSpc>
              <a:spcBef>
                <a:spcPts val="0"/>
              </a:spcBef>
              <a:spcAft>
                <a:spcPts val="0"/>
              </a:spcAft>
              <a:buClr>
                <a:schemeClr val="dk1"/>
              </a:buClr>
              <a:buSzPts val="900"/>
              <a:buFont typeface="Arial"/>
              <a:buChar char="•"/>
            </a:pPr>
            <a:r>
              <a:rPr lang="en-US" sz="900" b="1" i="0" u="none" strike="noStrike">
                <a:solidFill>
                  <a:schemeClr val="dk1"/>
                </a:solidFill>
                <a:latin typeface="Arial"/>
                <a:ea typeface="Arial"/>
                <a:cs typeface="Arial"/>
                <a:sym typeface="Arial"/>
              </a:rPr>
              <a:t>Fact-check suspicious information</a:t>
            </a:r>
            <a:r>
              <a:rPr lang="en-US" sz="900" b="0" i="0" u="none" strike="noStrike">
                <a:solidFill>
                  <a:schemeClr val="dk1"/>
                </a:solidFill>
                <a:latin typeface="Arial"/>
                <a:ea typeface="Arial"/>
                <a:cs typeface="Arial"/>
                <a:sym typeface="Arial"/>
              </a:rPr>
              <a:t> by using sites such as fullfact.org or by looking at other, trusted websites </a:t>
            </a:r>
            <a:endParaRPr/>
          </a:p>
          <a:p>
            <a:pPr marL="228600" lvl="0" indent="-228600" algn="l" rtl="0">
              <a:lnSpc>
                <a:spcPct val="100000"/>
              </a:lnSpc>
              <a:spcBef>
                <a:spcPts val="0"/>
              </a:spcBef>
              <a:spcAft>
                <a:spcPts val="0"/>
              </a:spcAft>
              <a:buClr>
                <a:schemeClr val="dk1"/>
              </a:buClr>
              <a:buSzPts val="900"/>
              <a:buFont typeface="Arial"/>
              <a:buChar char="•"/>
            </a:pPr>
            <a:r>
              <a:rPr lang="en-US" sz="900" b="1" i="0" u="none" strike="noStrike">
                <a:solidFill>
                  <a:schemeClr val="dk1"/>
                </a:solidFill>
                <a:latin typeface="Arial"/>
                <a:ea typeface="Arial"/>
                <a:cs typeface="Arial"/>
                <a:sym typeface="Arial"/>
              </a:rPr>
              <a:t>Use common-sense</a:t>
            </a:r>
            <a:r>
              <a:rPr lang="en-US" sz="900" b="0" i="0" u="none" strike="noStrike">
                <a:solidFill>
                  <a:schemeClr val="dk1"/>
                </a:solidFill>
                <a:latin typeface="Arial"/>
                <a:ea typeface="Arial"/>
                <a:cs typeface="Arial"/>
                <a:sym typeface="Arial"/>
              </a:rPr>
              <a:t> to consider how likely the information is to be true. Does it sound ridiculous and unbelievable? If so, even a brief Google search could expose it as false. </a:t>
            </a:r>
            <a:endParaRPr/>
          </a:p>
          <a:p>
            <a:pPr marL="228600" lvl="0" indent="-228600" algn="l" rtl="0">
              <a:lnSpc>
                <a:spcPct val="100000"/>
              </a:lnSpc>
              <a:spcBef>
                <a:spcPts val="0"/>
              </a:spcBef>
              <a:spcAft>
                <a:spcPts val="0"/>
              </a:spcAft>
              <a:buClr>
                <a:schemeClr val="dk1"/>
              </a:buClr>
              <a:buSzPts val="900"/>
              <a:buFont typeface="Arial"/>
              <a:buChar char="•"/>
            </a:pPr>
            <a:r>
              <a:rPr lang="en-US" sz="900" b="1" i="0" u="none" strike="noStrike">
                <a:solidFill>
                  <a:schemeClr val="dk1"/>
                </a:solidFill>
                <a:latin typeface="Arial"/>
                <a:ea typeface="Arial"/>
                <a:cs typeface="Arial"/>
                <a:sym typeface="Arial"/>
              </a:rPr>
              <a:t>Use functions such as reverse image search</a:t>
            </a:r>
            <a:r>
              <a:rPr lang="en-US" sz="900" b="0" i="0" u="none" strike="noStrike">
                <a:solidFill>
                  <a:schemeClr val="dk1"/>
                </a:solidFill>
                <a:latin typeface="Arial"/>
                <a:ea typeface="Arial"/>
                <a:cs typeface="Arial"/>
                <a:sym typeface="Arial"/>
              </a:rPr>
              <a:t> to identify the source of suspicious looking or controversial images.</a:t>
            </a:r>
            <a:endParaRPr/>
          </a:p>
          <a:p>
            <a:pPr marL="228600" lvl="0" indent="-228600" algn="l" rtl="0">
              <a:lnSpc>
                <a:spcPct val="100000"/>
              </a:lnSpc>
              <a:spcBef>
                <a:spcPts val="0"/>
              </a:spcBef>
              <a:spcAft>
                <a:spcPts val="0"/>
              </a:spcAft>
              <a:buClr>
                <a:schemeClr val="dk1"/>
              </a:buClr>
              <a:buSzPts val="900"/>
              <a:buFont typeface="Arial"/>
              <a:buChar char="•"/>
            </a:pPr>
            <a:r>
              <a:rPr lang="en-US" sz="900" b="1" i="0" u="none" strike="noStrike">
                <a:solidFill>
                  <a:schemeClr val="dk1"/>
                </a:solidFill>
                <a:latin typeface="Arial"/>
                <a:ea typeface="Arial"/>
                <a:cs typeface="Arial"/>
                <a:sym typeface="Arial"/>
              </a:rPr>
              <a:t>Analyse the headline </a:t>
            </a:r>
            <a:r>
              <a:rPr lang="en-US" sz="900" b="0" i="0" u="none" strike="noStrike">
                <a:solidFill>
                  <a:schemeClr val="dk1"/>
                </a:solidFill>
                <a:latin typeface="Arial"/>
                <a:ea typeface="Arial"/>
                <a:cs typeface="Arial"/>
                <a:sym typeface="Arial"/>
              </a:rPr>
              <a:t>to gauge how realistic a news story might be. Read on to check the story matches the headline. </a:t>
            </a:r>
            <a:r>
              <a:rPr lang="en-US" sz="900" b="0" i="0" u="sng" strike="noStrike">
                <a:solidFill>
                  <a:schemeClr val="dk1"/>
                </a:solidFill>
                <a:latin typeface="Arial"/>
                <a:ea typeface="Arial"/>
                <a:cs typeface="Arial"/>
                <a:sym typeface="Arial"/>
              </a:rPr>
              <a:t>Top rule: never share an article without reading it yourself, even if the headline seems exciting/relevant to your friends or relatives! </a:t>
            </a:r>
            <a:endParaRPr sz="900" b="1" i="0" u="none" strike="noStrike">
              <a:solidFill>
                <a:schemeClr val="dk1"/>
              </a:solidFill>
              <a:latin typeface="Arial"/>
              <a:ea typeface="Arial"/>
              <a:cs typeface="Arial"/>
              <a:sym typeface="Arial"/>
            </a:endParaRPr>
          </a:p>
          <a:p>
            <a:pPr marL="228600" lvl="0" indent="-228600" algn="l" rtl="0">
              <a:lnSpc>
                <a:spcPct val="100000"/>
              </a:lnSpc>
              <a:spcBef>
                <a:spcPts val="0"/>
              </a:spcBef>
              <a:spcAft>
                <a:spcPts val="0"/>
              </a:spcAft>
              <a:buClr>
                <a:schemeClr val="dk1"/>
              </a:buClr>
              <a:buSzPts val="900"/>
              <a:buFont typeface="Arial"/>
              <a:buChar char="•"/>
            </a:pPr>
            <a:r>
              <a:rPr lang="en-US" sz="900" b="1" i="0" u="none" strike="noStrike">
                <a:solidFill>
                  <a:schemeClr val="dk1"/>
                </a:solidFill>
                <a:latin typeface="Arial"/>
                <a:ea typeface="Arial"/>
                <a:cs typeface="Arial"/>
                <a:sym typeface="Arial"/>
              </a:rPr>
              <a:t>Consider the motivations of the writer.</a:t>
            </a:r>
            <a:r>
              <a:rPr lang="en-US" sz="900" b="0" i="0" u="none" strike="noStrike">
                <a:solidFill>
                  <a:schemeClr val="dk1"/>
                </a:solidFill>
                <a:latin typeface="Arial"/>
                <a:ea typeface="Arial"/>
                <a:cs typeface="Arial"/>
                <a:sym typeface="Arial"/>
              </a:rPr>
              <a:t> Who are they trying to convince, and why might this be?</a:t>
            </a:r>
            <a:endParaRPr/>
          </a:p>
          <a:p>
            <a:pPr marL="228600" lvl="0" indent="-228600" algn="l" rtl="0">
              <a:lnSpc>
                <a:spcPct val="100000"/>
              </a:lnSpc>
              <a:spcBef>
                <a:spcPts val="0"/>
              </a:spcBef>
              <a:spcAft>
                <a:spcPts val="0"/>
              </a:spcAft>
              <a:buClr>
                <a:schemeClr val="dk1"/>
              </a:buClr>
              <a:buSzPts val="900"/>
              <a:buFont typeface="Arial"/>
              <a:buChar char="•"/>
            </a:pPr>
            <a:r>
              <a:rPr lang="en-US" sz="900" b="1" i="0" u="none" strike="noStrike">
                <a:solidFill>
                  <a:schemeClr val="dk1"/>
                </a:solidFill>
                <a:latin typeface="Arial"/>
                <a:ea typeface="Arial"/>
                <a:cs typeface="Arial"/>
                <a:sym typeface="Arial"/>
              </a:rPr>
              <a:t>Question how balanced or biased the information is; </a:t>
            </a:r>
            <a:r>
              <a:rPr lang="en-US" sz="900" b="0" i="0" u="none" strike="noStrike">
                <a:solidFill>
                  <a:schemeClr val="dk1"/>
                </a:solidFill>
                <a:latin typeface="Arial"/>
                <a:ea typeface="Arial"/>
                <a:cs typeface="Arial"/>
                <a:sym typeface="Arial"/>
              </a:rPr>
              <a:t>does it take a range of views into account, or are the sources one-sided?</a:t>
            </a:r>
            <a:endParaRPr sz="900" b="1" i="0" u="none" strike="noStrike">
              <a:solidFill>
                <a:schemeClr val="dk1"/>
              </a:solidFill>
              <a:latin typeface="Arial"/>
              <a:ea typeface="Arial"/>
              <a:cs typeface="Arial"/>
              <a:sym typeface="Arial"/>
            </a:endParaRPr>
          </a:p>
          <a:p>
            <a:pPr marL="228600" lvl="0" indent="-228600" algn="l" rtl="0">
              <a:lnSpc>
                <a:spcPct val="100000"/>
              </a:lnSpc>
              <a:spcBef>
                <a:spcPts val="0"/>
              </a:spcBef>
              <a:spcAft>
                <a:spcPts val="0"/>
              </a:spcAft>
              <a:buClr>
                <a:schemeClr val="dk1"/>
              </a:buClr>
              <a:buSzPts val="900"/>
              <a:buFont typeface="Arial"/>
              <a:buChar char="•"/>
            </a:pPr>
            <a:r>
              <a:rPr lang="en-US" sz="900" b="1" i="0" u="none" strike="noStrike">
                <a:solidFill>
                  <a:schemeClr val="dk1"/>
                </a:solidFill>
                <a:latin typeface="Arial"/>
                <a:ea typeface="Arial"/>
                <a:cs typeface="Arial"/>
                <a:sym typeface="Arial"/>
              </a:rPr>
              <a:t>Before reacting online, consider your own response to the information: </a:t>
            </a:r>
            <a:r>
              <a:rPr lang="en-US" sz="900" b="0" i="0" u="none" strike="noStrike">
                <a:solidFill>
                  <a:schemeClr val="dk1"/>
                </a:solidFill>
                <a:latin typeface="Arial"/>
                <a:ea typeface="Arial"/>
                <a:cs typeface="Arial"/>
                <a:sym typeface="Arial"/>
              </a:rPr>
              <a:t>has it made you feel a certain way, and if so why? Do you feel you have enough information to form a view? If so, is it responsible to share what you have read or seen with others? </a:t>
            </a:r>
            <a:endParaRPr/>
          </a:p>
        </p:txBody>
      </p:sp>
      <p:sp>
        <p:nvSpPr>
          <p:cNvPr id="348" name="Google Shape;34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a:solidFill>
                <a:schemeClr val="dk1"/>
              </a:solidFill>
              <a:latin typeface="Arial"/>
              <a:ea typeface="Arial"/>
              <a:cs typeface="Arial"/>
              <a:sym typeface="Arial"/>
            </a:endParaRPr>
          </a:p>
        </p:txBody>
      </p:sp>
      <p:sp>
        <p:nvSpPr>
          <p:cNvPr id="356" name="Google Shape;35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Key Questions: </a:t>
            </a:r>
            <a:endParaRPr/>
          </a:p>
          <a:p>
            <a:pPr marL="0" lvl="0" indent="0" algn="l" rtl="0">
              <a:lnSpc>
                <a:spcPct val="100000"/>
              </a:lnSpc>
              <a:spcBef>
                <a:spcPts val="0"/>
              </a:spcBef>
              <a:spcAft>
                <a:spcPts val="0"/>
              </a:spcAft>
              <a:buSzPts val="1400"/>
              <a:buNone/>
            </a:pPr>
            <a:r>
              <a:rPr lang="en-US" b="0"/>
              <a:t/>
            </a:r>
            <a:br>
              <a:rPr lang="en-US" b="0"/>
            </a:br>
            <a:r>
              <a:rPr lang="en-US" sz="1100">
                <a:latin typeface="Calibri"/>
                <a:ea typeface="Calibri"/>
                <a:cs typeface="Calibri"/>
                <a:sym typeface="Calibri"/>
              </a:rPr>
              <a:t>(*)</a:t>
            </a:r>
            <a:endParaRPr sz="1100">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Char char="‐"/>
            </a:pPr>
            <a:r>
              <a:rPr lang="en-US" sz="1100" i="1">
                <a:latin typeface="Calibri"/>
                <a:ea typeface="Calibri"/>
                <a:cs typeface="Calibri"/>
                <a:sym typeface="Calibri"/>
              </a:rPr>
              <a:t>Did this word instinctively pop into your head?</a:t>
            </a:r>
            <a:endParaRPr sz="1100"/>
          </a:p>
          <a:p>
            <a:pPr marL="457200" lvl="0" indent="-298450" algn="l" rtl="0">
              <a:lnSpc>
                <a:spcPct val="100000"/>
              </a:lnSpc>
              <a:spcBef>
                <a:spcPts val="0"/>
              </a:spcBef>
              <a:spcAft>
                <a:spcPts val="0"/>
              </a:spcAft>
              <a:buClr>
                <a:schemeClr val="dk1"/>
              </a:buClr>
              <a:buSzPts val="1100"/>
              <a:buFont typeface="Calibri"/>
              <a:buChar char="‐"/>
            </a:pPr>
            <a:r>
              <a:rPr lang="en-US" sz="1100" i="1">
                <a:latin typeface="Calibri"/>
                <a:ea typeface="Calibri"/>
                <a:cs typeface="Calibri"/>
                <a:sym typeface="Calibri"/>
              </a:rPr>
              <a:t>Why do you think that was? </a:t>
            </a:r>
            <a:endParaRPr sz="1100"/>
          </a:p>
          <a:p>
            <a:pPr marL="457200" lvl="0" indent="-298450" algn="l" rtl="0">
              <a:lnSpc>
                <a:spcPct val="100000"/>
              </a:lnSpc>
              <a:spcBef>
                <a:spcPts val="0"/>
              </a:spcBef>
              <a:spcAft>
                <a:spcPts val="0"/>
              </a:spcAft>
              <a:buClr>
                <a:schemeClr val="dk1"/>
              </a:buClr>
              <a:buSzPts val="1100"/>
              <a:buFont typeface="Calibri"/>
              <a:buChar char="‐"/>
            </a:pPr>
            <a:r>
              <a:rPr lang="en-US" sz="1100" i="1">
                <a:latin typeface="Calibri"/>
                <a:ea typeface="Calibri"/>
                <a:cs typeface="Calibri"/>
                <a:sym typeface="Calibri"/>
              </a:rPr>
              <a:t>Do you think anything influenced your opinion on this person?</a:t>
            </a:r>
            <a:endParaRPr sz="1100"/>
          </a:p>
          <a:p>
            <a:pPr marL="457200" lvl="0" indent="-298450" algn="l" rtl="0">
              <a:lnSpc>
                <a:spcPct val="100000"/>
              </a:lnSpc>
              <a:spcBef>
                <a:spcPts val="0"/>
              </a:spcBef>
              <a:spcAft>
                <a:spcPts val="0"/>
              </a:spcAft>
              <a:buClr>
                <a:schemeClr val="dk1"/>
              </a:buClr>
              <a:buSzPts val="1100"/>
              <a:buFont typeface="Calibri"/>
              <a:buChar char="‐"/>
            </a:pPr>
            <a:r>
              <a:rPr lang="en-US" sz="1100" i="1">
                <a:latin typeface="Calibri"/>
                <a:ea typeface="Calibri"/>
                <a:cs typeface="Calibri"/>
                <a:sym typeface="Calibri"/>
              </a:rPr>
              <a:t>Were you surprised by any of the words you chose? </a:t>
            </a:r>
            <a:endParaRPr sz="1100"/>
          </a:p>
        </p:txBody>
      </p:sp>
      <p:sp>
        <p:nvSpPr>
          <p:cNvPr id="379" name="Google Shape;37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
            </a:r>
            <a:br>
              <a:rPr lang="en-US" b="0"/>
            </a:br>
            <a:r>
              <a:rPr lang="en-US" b="0"/>
              <a:t/>
            </a:r>
            <a:br>
              <a:rPr lang="en-US" b="0"/>
            </a:br>
            <a:r>
              <a:rPr lang="en-US" b="0"/>
              <a:t/>
            </a:r>
            <a:br>
              <a:rPr lang="en-US" b="0"/>
            </a:br>
            <a:r>
              <a:rPr lang="en-US" b="0"/>
              <a:t/>
            </a:r>
            <a:br>
              <a:rPr lang="en-US" b="0"/>
            </a:br>
            <a:r>
              <a:rPr lang="en-US" b="0"/>
              <a:t/>
            </a:r>
            <a:br>
              <a:rPr lang="en-US" b="0"/>
            </a:br>
            <a:endParaRPr/>
          </a:p>
        </p:txBody>
      </p:sp>
      <p:sp>
        <p:nvSpPr>
          <p:cNvPr id="388" name="Google Shape;38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Teacher</a:t>
            </a:r>
            <a:r>
              <a:rPr lang="en-US"/>
              <a:t> provides students with definition card for ‘Stereotyping’.</a:t>
            </a:r>
            <a:endParaRPr b="0"/>
          </a:p>
          <a:p>
            <a:pPr marL="0" lvl="0" indent="0" algn="l" rtl="0">
              <a:lnSpc>
                <a:spcPct val="100000"/>
              </a:lnSpc>
              <a:spcBef>
                <a:spcPts val="0"/>
              </a:spcBef>
              <a:spcAft>
                <a:spcPts val="0"/>
              </a:spcAft>
              <a:buSzPts val="1400"/>
              <a:buNone/>
            </a:pPr>
            <a:r>
              <a:rPr lang="en-US" b="0"/>
              <a:t/>
            </a:r>
            <a:br>
              <a:rPr lang="en-US" b="0"/>
            </a:br>
            <a:r>
              <a:rPr lang="en-US" b="0"/>
              <a:t/>
            </a:r>
            <a:br>
              <a:rPr lang="en-US" b="0"/>
            </a:br>
            <a:r>
              <a:rPr lang="en-US" b="0"/>
              <a:t/>
            </a:r>
            <a:br>
              <a:rPr lang="en-US" b="0"/>
            </a:br>
            <a:r>
              <a:rPr lang="en-US" b="0"/>
              <a:t/>
            </a:r>
            <a:br>
              <a:rPr lang="en-US" b="0"/>
            </a:br>
            <a:r>
              <a:rPr lang="en-US" b="0"/>
              <a:t/>
            </a:r>
            <a:br>
              <a:rPr lang="en-US" b="0"/>
            </a:br>
            <a:endParaRPr/>
          </a:p>
        </p:txBody>
      </p:sp>
      <p:sp>
        <p:nvSpPr>
          <p:cNvPr id="398" name="Google Shape;39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Provide each group with Handout 3 - the list of team skills</a:t>
            </a:r>
            <a:endParaRPr b="0"/>
          </a:p>
          <a:p>
            <a:pPr marL="0" lvl="0" indent="0" algn="l" rtl="0">
              <a:lnSpc>
                <a:spcPct val="100000"/>
              </a:lnSpc>
              <a:spcBef>
                <a:spcPts val="0"/>
              </a:spcBef>
              <a:spcAft>
                <a:spcPts val="0"/>
              </a:spcAft>
              <a:buSzPts val="1400"/>
              <a:buNone/>
            </a:pPr>
            <a:r>
              <a:rPr lang="en-US" b="0"/>
              <a:t/>
            </a:r>
            <a:br>
              <a:rPr lang="en-US" b="0"/>
            </a:br>
            <a:endParaRPr b="0"/>
          </a:p>
          <a:p>
            <a:pPr marL="0" lvl="0" indent="0" algn="l" rtl="0">
              <a:lnSpc>
                <a:spcPct val="100000"/>
              </a:lnSpc>
              <a:spcBef>
                <a:spcPts val="0"/>
              </a:spcBef>
              <a:spcAft>
                <a:spcPts val="0"/>
              </a:spcAft>
              <a:buClr>
                <a:schemeClr val="dk1"/>
              </a:buClr>
              <a:buSzPts val="1100"/>
              <a:buFont typeface="Arial"/>
              <a:buNone/>
            </a:pPr>
            <a:r>
              <a:rPr lang="en-US" sz="1100">
                <a:latin typeface="Calibri"/>
                <a:ea typeface="Calibri"/>
                <a:cs typeface="Calibri"/>
                <a:sym typeface="Calibri"/>
              </a:rPr>
              <a:t>Key Questions: </a:t>
            </a:r>
            <a:endParaRPr/>
          </a:p>
          <a:p>
            <a:pPr marL="0" lvl="0" indent="0" algn="l" rtl="0">
              <a:lnSpc>
                <a:spcPct val="100000"/>
              </a:lnSpc>
              <a:spcBef>
                <a:spcPts val="0"/>
              </a:spcBef>
              <a:spcAft>
                <a:spcPts val="0"/>
              </a:spcAft>
              <a:buClr>
                <a:schemeClr val="dk1"/>
              </a:buClr>
              <a:buSzPts val="1100"/>
              <a:buFont typeface="Arial"/>
              <a:buNone/>
            </a:pPr>
            <a:r>
              <a:rPr lang="en-US" sz="1100">
                <a:latin typeface="Calibri"/>
                <a:ea typeface="Calibri"/>
                <a:cs typeface="Calibri"/>
                <a:sym typeface="Calibri"/>
              </a:rPr>
              <a:t> </a:t>
            </a:r>
            <a:endParaRPr sz="1100" i="1">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100" i="1">
                <a:latin typeface="Calibri"/>
                <a:ea typeface="Calibri"/>
                <a:cs typeface="Calibri"/>
                <a:sym typeface="Calibri"/>
              </a:rPr>
              <a:t>What skills does your team have that the other lacks?</a:t>
            </a:r>
            <a:endParaRPr sz="1100"/>
          </a:p>
          <a:p>
            <a:pPr marL="457200" lvl="0" indent="-298450" algn="l" rtl="0">
              <a:lnSpc>
                <a:spcPct val="115000"/>
              </a:lnSpc>
              <a:spcBef>
                <a:spcPts val="0"/>
              </a:spcBef>
              <a:spcAft>
                <a:spcPts val="0"/>
              </a:spcAft>
              <a:buClr>
                <a:schemeClr val="dk1"/>
              </a:buClr>
              <a:buSzPts val="1100"/>
              <a:buFont typeface="Calibri"/>
              <a:buChar char="‐"/>
            </a:pPr>
            <a:r>
              <a:rPr lang="en-US" sz="1100" i="1">
                <a:latin typeface="Calibri"/>
                <a:ea typeface="Calibri"/>
                <a:cs typeface="Calibri"/>
                <a:sym typeface="Calibri"/>
              </a:rPr>
              <a:t>Why would your crew be useful in this scenario?</a:t>
            </a:r>
            <a:endParaRPr sz="1100"/>
          </a:p>
          <a:p>
            <a:pPr marL="457200" lvl="0" indent="-298450" algn="l" rtl="0">
              <a:lnSpc>
                <a:spcPct val="115000"/>
              </a:lnSpc>
              <a:spcBef>
                <a:spcPts val="0"/>
              </a:spcBef>
              <a:spcAft>
                <a:spcPts val="0"/>
              </a:spcAft>
              <a:buClr>
                <a:schemeClr val="dk1"/>
              </a:buClr>
              <a:buSzPts val="1100"/>
              <a:buFont typeface="Calibri"/>
              <a:buChar char="‐"/>
            </a:pPr>
            <a:r>
              <a:rPr lang="en-US" sz="1100" i="1">
                <a:latin typeface="Calibri"/>
                <a:ea typeface="Calibri"/>
                <a:cs typeface="Calibri"/>
                <a:sym typeface="Calibri"/>
              </a:rPr>
              <a:t>Which team is more practical/ creative/varied/successful? </a:t>
            </a:r>
            <a:endParaRPr sz="1100"/>
          </a:p>
          <a:p>
            <a:pPr marL="457200" lvl="0" indent="-298450" algn="l" rtl="0">
              <a:lnSpc>
                <a:spcPct val="115000"/>
              </a:lnSpc>
              <a:spcBef>
                <a:spcPts val="0"/>
              </a:spcBef>
              <a:spcAft>
                <a:spcPts val="0"/>
              </a:spcAft>
              <a:buClr>
                <a:schemeClr val="dk1"/>
              </a:buClr>
              <a:buSzPts val="1100"/>
              <a:buFont typeface="Calibri"/>
              <a:buChar char="‐"/>
            </a:pPr>
            <a:r>
              <a:rPr lang="en-US" sz="1100" i="1">
                <a:latin typeface="Calibri"/>
                <a:ea typeface="Calibri"/>
                <a:cs typeface="Calibri"/>
                <a:sym typeface="Calibri"/>
              </a:rPr>
              <a:t>What makes your crew special in comparison to the other group?</a:t>
            </a:r>
            <a:endParaRPr sz="1100"/>
          </a:p>
          <a:p>
            <a:pPr marL="457200" lvl="0" indent="-298450" algn="l" rtl="0">
              <a:lnSpc>
                <a:spcPct val="115000"/>
              </a:lnSpc>
              <a:spcBef>
                <a:spcPts val="0"/>
              </a:spcBef>
              <a:spcAft>
                <a:spcPts val="0"/>
              </a:spcAft>
              <a:buClr>
                <a:schemeClr val="dk1"/>
              </a:buClr>
              <a:buSzPts val="1100"/>
              <a:buFont typeface="Calibri"/>
              <a:buChar char="‐"/>
            </a:pPr>
            <a:r>
              <a:rPr lang="en-US" sz="1100" i="1">
                <a:latin typeface="Calibri"/>
                <a:ea typeface="Calibri"/>
                <a:cs typeface="Calibri"/>
                <a:sym typeface="Calibri"/>
              </a:rPr>
              <a:t>Why is the other group unsuitable for this task</a:t>
            </a:r>
            <a:r>
              <a:rPr lang="en-US" sz="1100">
                <a:latin typeface="Calibri"/>
                <a:ea typeface="Calibri"/>
                <a:cs typeface="Calibri"/>
                <a:sym typeface="Calibri"/>
              </a:rPr>
              <a:t>?</a:t>
            </a:r>
            <a:endParaRPr sz="1100">
              <a:latin typeface="Calibri"/>
              <a:ea typeface="Calibri"/>
              <a:cs typeface="Calibri"/>
              <a:sym typeface="Calibri"/>
            </a:endParaRPr>
          </a:p>
          <a:p>
            <a:pPr marL="0" lvl="0" indent="0" algn="l" rtl="0">
              <a:lnSpc>
                <a:spcPct val="115000"/>
              </a:lnSpc>
              <a:spcBef>
                <a:spcPts val="0"/>
              </a:spcBef>
              <a:spcAft>
                <a:spcPts val="0"/>
              </a:spcAft>
              <a:buSzPts val="1400"/>
              <a:buNone/>
            </a:pPr>
            <a:endParaRPr sz="1100">
              <a:latin typeface="Calibri"/>
              <a:ea typeface="Calibri"/>
              <a:cs typeface="Calibri"/>
              <a:sym typeface="Calibri"/>
            </a:endParaRPr>
          </a:p>
        </p:txBody>
      </p:sp>
      <p:sp>
        <p:nvSpPr>
          <p:cNvPr id="410" name="Google Shape;41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Teacher provides students with the ‘Us vs Them’ definition card.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Key questions:</a:t>
            </a:r>
            <a:endParaRPr/>
          </a:p>
          <a:p>
            <a:pPr marL="0" lvl="0" indent="0" algn="l" rtl="0">
              <a:lnSpc>
                <a:spcPct val="100000"/>
              </a:lnSpc>
              <a:spcBef>
                <a:spcPts val="0"/>
              </a:spcBef>
              <a:spcAft>
                <a:spcPts val="0"/>
              </a:spcAft>
              <a:buSzPts val="1400"/>
              <a:buNone/>
            </a:pPr>
            <a:endParaRPr i="1"/>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emotions did you feel while playing the game?</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competitive did you get?</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Why do you think this was? </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Now you have learnt about the ‘us vs them’ mentality, can you imagine how powerful this feeling might be if the game was based on differences in identity, culture, politics or religion? </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Can you think of examples of where you have seen the ‘us vs them’ mentality in action, either on or offline?</a:t>
            </a:r>
            <a:endParaRPr sz="900" b="0" i="0" u="none" strike="noStrike">
              <a:solidFill>
                <a:schemeClr val="dk1"/>
              </a:solidFill>
              <a:latin typeface="Arial"/>
              <a:ea typeface="Arial"/>
              <a:cs typeface="Arial"/>
              <a:sym typeface="Arial"/>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does an ‘us vs them’ mentality affect both individuals and communities? </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Can what we see online reinforce ‘us vs them’ thinking, and support our existing biases? What type of content might do this, and how does it affect us? </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Thinking back to the last lesson, how should we respond when we see something online that provokes an emotional response?</a:t>
            </a:r>
            <a:r>
              <a:rPr lang="en-US" b="0"/>
              <a:t/>
            </a:r>
            <a:br>
              <a:rPr lang="en-US" b="0"/>
            </a:br>
            <a:endParaRPr/>
          </a:p>
        </p:txBody>
      </p:sp>
      <p:sp>
        <p:nvSpPr>
          <p:cNvPr id="428" name="Google Shape;42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Teachers provides students with the ‘Echo Chamber’ definition card.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Key questions:</a:t>
            </a:r>
            <a:endParaRPr/>
          </a:p>
          <a:p>
            <a:pPr marL="0" lvl="0" indent="0" algn="l" rtl="0">
              <a:lnSpc>
                <a:spcPct val="100000"/>
              </a:lnSpc>
              <a:spcBef>
                <a:spcPts val="0"/>
              </a:spcBef>
              <a:spcAft>
                <a:spcPts val="0"/>
              </a:spcAft>
              <a:buSzPts val="1400"/>
              <a:buNone/>
            </a:pPr>
            <a:endParaRPr i="1"/>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did being a part of a group during ‘Off to Mars’ affect your own behaviour, and the groups’ behaviour as a whole?</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Think back to filter bubbles from the last lesson: if we only spoke to people with the same interests, opinions, and biases as us, how might that affect the way we view  certain topics?</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might this affect the way we relate to other people (‘them’), who are not a part of our groups? </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could the consequences of us vs them and echo chambers be?</a:t>
            </a:r>
            <a:endParaRPr/>
          </a:p>
          <a:p>
            <a:pPr marL="0" lvl="0" indent="0" algn="l" rtl="0">
              <a:lnSpc>
                <a:spcPct val="100000"/>
              </a:lnSpc>
              <a:spcBef>
                <a:spcPts val="0"/>
              </a:spcBef>
              <a:spcAft>
                <a:spcPts val="0"/>
              </a:spcAft>
              <a:buSzPts val="1400"/>
              <a:buNone/>
            </a:pPr>
            <a:endParaRPr/>
          </a:p>
        </p:txBody>
      </p:sp>
      <p:sp>
        <p:nvSpPr>
          <p:cNvPr id="440" name="Google Shape;44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a9b0a568e9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a9b0a568e9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a9b0a568e9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When considering how to recognise and counteract their own and others’ biases, students could mention the following:</a:t>
            </a:r>
            <a:endParaRPr sz="900" b="1" i="0" u="none" strike="noStrike">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sz="900" b="1" i="0" u="none" strike="noStrike">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900" b="1" i="0" u="none" strike="noStrike">
                <a:solidFill>
                  <a:schemeClr val="dk1"/>
                </a:solidFill>
                <a:latin typeface="Arial"/>
                <a:ea typeface="Arial"/>
                <a:cs typeface="Arial"/>
                <a:sym typeface="Arial"/>
              </a:rPr>
              <a:t>Actively listening to other people’s perspectives rather than automatically judging them</a:t>
            </a:r>
            <a:endParaRPr/>
          </a:p>
          <a:p>
            <a:pPr marL="171450" lvl="0" indent="-171450" algn="l" rtl="0">
              <a:lnSpc>
                <a:spcPct val="100000"/>
              </a:lnSpc>
              <a:spcBef>
                <a:spcPts val="0"/>
              </a:spcBef>
              <a:spcAft>
                <a:spcPts val="0"/>
              </a:spcAft>
              <a:buSzPts val="1400"/>
              <a:buFont typeface="Arial"/>
              <a:buChar char="•"/>
            </a:pPr>
            <a:r>
              <a:rPr lang="en-US" sz="900" b="1" i="0" u="none" strike="noStrike">
                <a:solidFill>
                  <a:schemeClr val="dk1"/>
                </a:solidFill>
                <a:latin typeface="Arial"/>
                <a:ea typeface="Arial"/>
                <a:cs typeface="Arial"/>
                <a:sym typeface="Arial"/>
              </a:rPr>
              <a:t>Pause to consider your own response to information or interactions</a:t>
            </a:r>
            <a:endParaRPr sz="900" b="1" i="0" u="none" strike="noStrike">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900" b="1" i="0" u="none" strike="noStrike">
                <a:solidFill>
                  <a:schemeClr val="dk1"/>
                </a:solidFill>
                <a:latin typeface="Arial"/>
                <a:ea typeface="Arial"/>
                <a:cs typeface="Arial"/>
                <a:sym typeface="Arial"/>
              </a:rPr>
              <a:t>Embrace diversity</a:t>
            </a:r>
            <a:endParaRPr sz="900" b="1" i="0" u="none" strike="noStrike">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900" b="1" i="0" u="none" strike="noStrike">
                <a:solidFill>
                  <a:schemeClr val="dk1"/>
                </a:solidFill>
                <a:latin typeface="Arial"/>
                <a:ea typeface="Arial"/>
                <a:cs typeface="Arial"/>
                <a:sym typeface="Arial"/>
              </a:rPr>
              <a:t>Avoid generalisations about individuals or groups</a:t>
            </a:r>
            <a:r>
              <a:rPr lang="en-US"/>
              <a:t/>
            </a:r>
            <a:br>
              <a:rPr lang="en-US"/>
            </a:br>
            <a:endParaRPr/>
          </a:p>
        </p:txBody>
      </p:sp>
      <p:sp>
        <p:nvSpPr>
          <p:cNvPr id="461" name="Google Shape;46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a:solidFill>
                <a:schemeClr val="dk1"/>
              </a:solidFill>
              <a:latin typeface="Arial"/>
              <a:ea typeface="Arial"/>
              <a:cs typeface="Arial"/>
              <a:sym typeface="Arial"/>
            </a:endParaRPr>
          </a:p>
        </p:txBody>
      </p:sp>
      <p:sp>
        <p:nvSpPr>
          <p:cNvPr id="469" name="Google Shape;46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Teacher provides students with the ‘Free Speech’ definition card.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13750"/>
              </a:lnSpc>
              <a:spcBef>
                <a:spcPts val="0"/>
              </a:spcBef>
              <a:spcAft>
                <a:spcPts val="1000"/>
              </a:spcAft>
              <a:buSzPts val="1400"/>
              <a:buNone/>
            </a:pPr>
            <a:endParaRPr sz="700"/>
          </a:p>
        </p:txBody>
      </p:sp>
      <p:sp>
        <p:nvSpPr>
          <p:cNvPr id="492" name="Google Shape;492;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3750"/>
              </a:lnSpc>
              <a:spcBef>
                <a:spcPts val="0"/>
              </a:spcBef>
              <a:spcAft>
                <a:spcPts val="0"/>
              </a:spcAft>
              <a:buSzPts val="1400"/>
              <a:buNone/>
            </a:pPr>
            <a:r>
              <a:rPr lang="en-US" i="0"/>
              <a:t>Key questions:</a:t>
            </a:r>
            <a:endParaRPr i="0"/>
          </a:p>
          <a:p>
            <a:pPr marL="457200" lvl="0" indent="0" algn="l" rtl="0">
              <a:lnSpc>
                <a:spcPct val="113750"/>
              </a:lnSpc>
              <a:spcBef>
                <a:spcPts val="0"/>
              </a:spcBef>
              <a:spcAft>
                <a:spcPts val="0"/>
              </a:spcAft>
              <a:buSzPts val="1400"/>
              <a:buNone/>
            </a:pPr>
            <a:endParaRPr i="1"/>
          </a:p>
          <a:p>
            <a:pPr marL="457200" lvl="0" indent="-285750" algn="l" rtl="0">
              <a:lnSpc>
                <a:spcPct val="113750"/>
              </a:lnSpc>
              <a:spcBef>
                <a:spcPts val="0"/>
              </a:spcBef>
              <a:spcAft>
                <a:spcPts val="0"/>
              </a:spcAft>
              <a:buClr>
                <a:schemeClr val="dk1"/>
              </a:buClr>
              <a:buSzPts val="900"/>
              <a:buChar char="-"/>
            </a:pPr>
            <a:r>
              <a:rPr lang="en-US" i="1"/>
              <a:t>How do we all benefit from being able to share and listen to other points of view? </a:t>
            </a:r>
            <a:endParaRPr i="1"/>
          </a:p>
          <a:p>
            <a:pPr marL="457200" lvl="0" indent="-285750" algn="l" rtl="0">
              <a:lnSpc>
                <a:spcPct val="113750"/>
              </a:lnSpc>
              <a:spcBef>
                <a:spcPts val="0"/>
              </a:spcBef>
              <a:spcAft>
                <a:spcPts val="0"/>
              </a:spcAft>
              <a:buClr>
                <a:schemeClr val="dk1"/>
              </a:buClr>
              <a:buSzPts val="900"/>
              <a:buChar char="-"/>
            </a:pPr>
            <a:r>
              <a:rPr lang="en-US" i="1"/>
              <a:t>How does being able to express ourselves help us to grow as people?</a:t>
            </a:r>
            <a:endParaRPr i="1"/>
          </a:p>
          <a:p>
            <a:pPr marL="457200" lvl="0" indent="-285750" algn="l" rtl="0">
              <a:lnSpc>
                <a:spcPct val="113750"/>
              </a:lnSpc>
              <a:spcBef>
                <a:spcPts val="0"/>
              </a:spcBef>
              <a:spcAft>
                <a:spcPts val="0"/>
              </a:spcAft>
              <a:buClr>
                <a:schemeClr val="dk1"/>
              </a:buClr>
              <a:buSzPts val="900"/>
              <a:buChar char="-"/>
            </a:pPr>
            <a:r>
              <a:rPr lang="en-US" i="1"/>
              <a:t>Do people exercise their right to free speech online as well as offline? On what different platforms?</a:t>
            </a:r>
            <a:endParaRPr i="1"/>
          </a:p>
          <a:p>
            <a:pPr marL="457200" lvl="0" indent="-285750" algn="l" rtl="0">
              <a:lnSpc>
                <a:spcPct val="113750"/>
              </a:lnSpc>
              <a:spcBef>
                <a:spcPts val="0"/>
              </a:spcBef>
              <a:spcAft>
                <a:spcPts val="1000"/>
              </a:spcAft>
              <a:buClr>
                <a:schemeClr val="dk1"/>
              </a:buClr>
              <a:buSzPts val="900"/>
              <a:buChar char="-"/>
            </a:pPr>
            <a:r>
              <a:rPr lang="en-US" i="1"/>
              <a:t>How can we communicate positively and effectively with others</a:t>
            </a:r>
            <a:endParaRPr/>
          </a:p>
        </p:txBody>
      </p:sp>
      <p:sp>
        <p:nvSpPr>
          <p:cNvPr id="503" name="Google Shape;50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questions:</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i="1"/>
              <a:t>What are the benefits of effective communication? </a:t>
            </a:r>
            <a:endParaRPr i="1"/>
          </a:p>
          <a:p>
            <a:pPr marL="457200" lvl="0" indent="-285750" algn="l" rtl="0">
              <a:lnSpc>
                <a:spcPct val="113750"/>
              </a:lnSpc>
              <a:spcBef>
                <a:spcPts val="0"/>
              </a:spcBef>
              <a:spcAft>
                <a:spcPts val="0"/>
              </a:spcAft>
              <a:buClr>
                <a:schemeClr val="dk1"/>
              </a:buClr>
              <a:buSzPts val="900"/>
              <a:buChar char="-"/>
            </a:pPr>
            <a:r>
              <a:rPr lang="en-US" i="1"/>
              <a:t>How does ineffective communication affect individuals or groups? </a:t>
            </a:r>
            <a:endParaRPr i="1"/>
          </a:p>
          <a:p>
            <a:pPr marL="457200" lvl="0" indent="-285750" algn="l" rtl="0">
              <a:lnSpc>
                <a:spcPct val="113750"/>
              </a:lnSpc>
              <a:spcBef>
                <a:spcPts val="0"/>
              </a:spcBef>
              <a:spcAft>
                <a:spcPts val="0"/>
              </a:spcAft>
              <a:buClr>
                <a:schemeClr val="dk1"/>
              </a:buClr>
              <a:buSzPts val="900"/>
              <a:buChar char="-"/>
            </a:pPr>
            <a:r>
              <a:rPr lang="en-US" i="1"/>
              <a:t>How can online communication differ from offline communication? Is this better/worse? Why?</a:t>
            </a:r>
            <a:endParaRPr i="1"/>
          </a:p>
          <a:p>
            <a:pPr marL="457200" lvl="0" indent="-285750" algn="l" rtl="0">
              <a:lnSpc>
                <a:spcPct val="113750"/>
              </a:lnSpc>
              <a:spcBef>
                <a:spcPts val="0"/>
              </a:spcBef>
              <a:spcAft>
                <a:spcPts val="0"/>
              </a:spcAft>
              <a:buClr>
                <a:schemeClr val="dk1"/>
              </a:buClr>
              <a:buSzPts val="900"/>
              <a:buChar char="-"/>
            </a:pPr>
            <a:r>
              <a:rPr lang="en-US" i="1"/>
              <a:t>Should our behaviour be any different online? Why/why not?</a:t>
            </a:r>
            <a:endParaRPr i="1"/>
          </a:p>
          <a:p>
            <a:pPr marL="457200" lvl="0" indent="-285750" algn="l" rtl="0">
              <a:lnSpc>
                <a:spcPct val="113750"/>
              </a:lnSpc>
              <a:spcBef>
                <a:spcPts val="0"/>
              </a:spcBef>
              <a:spcAft>
                <a:spcPts val="0"/>
              </a:spcAft>
              <a:buClr>
                <a:schemeClr val="dk1"/>
              </a:buClr>
              <a:buSzPts val="900"/>
              <a:buChar char="-"/>
            </a:pPr>
            <a:r>
              <a:rPr lang="en-US" i="1"/>
              <a:t>Which offline behaviours should we replicate online?</a:t>
            </a:r>
            <a:endParaRPr i="1"/>
          </a:p>
          <a:p>
            <a:pPr marL="457200" lvl="0" indent="-285750" algn="l" rtl="0">
              <a:lnSpc>
                <a:spcPct val="113750"/>
              </a:lnSpc>
              <a:spcBef>
                <a:spcPts val="0"/>
              </a:spcBef>
              <a:spcAft>
                <a:spcPts val="0"/>
              </a:spcAft>
              <a:buClr>
                <a:schemeClr val="dk1"/>
              </a:buClr>
              <a:buSzPts val="900"/>
              <a:buChar char="-"/>
            </a:pPr>
            <a:r>
              <a:rPr lang="en-US" i="1"/>
              <a:t>How do people abuse the right to free speech online?</a:t>
            </a:r>
            <a:endParaRPr sz="700"/>
          </a:p>
        </p:txBody>
      </p:sp>
      <p:sp>
        <p:nvSpPr>
          <p:cNvPr id="514" name="Google Shape;51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Provide students with ‘Hate Speech’ definition card.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Key questions to guide the discussion on hate speech:</a:t>
            </a:r>
            <a:endParaRPr/>
          </a:p>
          <a:p>
            <a:pPr marL="0" lvl="0" indent="0" algn="l" rtl="0">
              <a:lnSpc>
                <a:spcPct val="100000"/>
              </a:lnSpc>
              <a:spcBef>
                <a:spcPts val="0"/>
              </a:spcBef>
              <a:spcAft>
                <a:spcPts val="0"/>
              </a:spcAft>
              <a:buSzPts val="1400"/>
              <a:buNone/>
            </a:pPr>
            <a:endParaRPr sz="900" b="0" i="1" u="none" strike="noStrike">
              <a:solidFill>
                <a:schemeClr val="dk1"/>
              </a:solidFill>
              <a:latin typeface="Arial"/>
              <a:ea typeface="Arial"/>
              <a:cs typeface="Arial"/>
              <a:sym typeface="Arial"/>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drives someone to post something hateful online?</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might they be feeling? </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Why might they be feeling this way?</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Does the fact that they are posting online change the way they might express their views?</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Does online hate speech always reflect how the person posting it truly feels?</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If not, then why do they post?</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are different ways in which hate speech might impact an individual on the receiving end?</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does it affect society as a whole? </a:t>
            </a:r>
            <a:endParaRPr/>
          </a:p>
          <a:p>
            <a:pPr marL="0" lvl="0" indent="0" algn="l" rtl="0">
              <a:lnSpc>
                <a:spcPct val="100000"/>
              </a:lnSpc>
              <a:spcBef>
                <a:spcPts val="0"/>
              </a:spcBef>
              <a:spcAft>
                <a:spcPts val="0"/>
              </a:spcAft>
              <a:buSzPts val="1400"/>
              <a:buNone/>
            </a:pPr>
            <a:endParaRPr sz="900" b="0" i="1" u="none" strike="noStrike">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523" name="Google Shape;523;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Distribute copies of Handout </a:t>
            </a:r>
            <a:r>
              <a:rPr lang="en-US"/>
              <a:t>4</a:t>
            </a:r>
            <a:r>
              <a:rPr lang="en-US" sz="900" b="0" i="0" u="none" strike="noStrike" cap="none">
                <a:solidFill>
                  <a:schemeClr val="dk1"/>
                </a:solidFill>
                <a:latin typeface="Arial"/>
                <a:ea typeface="Arial"/>
                <a:cs typeface="Arial"/>
                <a:sym typeface="Arial"/>
              </a:rPr>
              <a:t> for each group to use.</a:t>
            </a:r>
            <a:endParaRPr/>
          </a:p>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Gather student feedback on how they think they should respond to online hate speech before moving to next slide</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r>
            <a:br>
              <a:rPr lang="en-US" sz="900" b="0" i="0" u="none" strike="noStrike" cap="none">
                <a:solidFill>
                  <a:schemeClr val="dk1"/>
                </a:solidFill>
                <a:latin typeface="Arial"/>
                <a:ea typeface="Arial"/>
                <a:cs typeface="Arial"/>
                <a:sym typeface="Arial"/>
              </a:rPr>
            </a:br>
            <a:endParaRPr sz="900" b="0" i="0" u="none" strike="noStrike" cap="none">
              <a:solidFill>
                <a:schemeClr val="dk1"/>
              </a:solidFill>
              <a:latin typeface="Arial"/>
              <a:ea typeface="Arial"/>
              <a:cs typeface="Arial"/>
              <a:sym typeface="Arial"/>
            </a:endParaRPr>
          </a:p>
        </p:txBody>
      </p:sp>
      <p:sp>
        <p:nvSpPr>
          <p:cNvPr id="535" name="Google Shape;53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r>
            <a:br>
              <a:rPr lang="en-US"/>
            </a:br>
            <a:endParaRPr/>
          </a:p>
        </p:txBody>
      </p:sp>
      <p:sp>
        <p:nvSpPr>
          <p:cNvPr id="545" name="Google Shape;54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Distribute copies of Handout 5 to all groups to use here.</a:t>
            </a:r>
            <a:endParaRPr/>
          </a:p>
          <a:p>
            <a:pPr marL="0" lvl="0" indent="0" algn="l" rtl="0">
              <a:lnSpc>
                <a:spcPct val="100000"/>
              </a:lnSpc>
              <a:spcBef>
                <a:spcPts val="0"/>
              </a:spcBef>
              <a:spcAft>
                <a:spcPts val="0"/>
              </a:spcAft>
              <a:buSzPts val="1400"/>
              <a:buNone/>
            </a:pPr>
            <a:endParaRPr sz="900" b="0" i="0" u="none" strike="noStrike">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Key questions to guide the discussion:</a:t>
            </a:r>
            <a:endParaRPr/>
          </a:p>
          <a:p>
            <a:pPr marL="0" lvl="0" indent="0" algn="l" rtl="0">
              <a:lnSpc>
                <a:spcPct val="100000"/>
              </a:lnSpc>
              <a:spcBef>
                <a:spcPts val="0"/>
              </a:spcBef>
              <a:spcAft>
                <a:spcPts val="0"/>
              </a:spcAft>
              <a:buSzPts val="1400"/>
              <a:buNone/>
            </a:pPr>
            <a:endParaRPr b="0"/>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similarities did you notice between the groups?</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have most people prioritised, and why?</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Does anyone disagree with the general consensus?</a:t>
            </a:r>
            <a:endParaRPr/>
          </a:p>
          <a:p>
            <a:pPr marL="0" lvl="0" indent="0" algn="l" rtl="0">
              <a:lnSpc>
                <a:spcPct val="100000"/>
              </a:lnSpc>
              <a:spcBef>
                <a:spcPts val="0"/>
              </a:spcBef>
              <a:spcAft>
                <a:spcPts val="0"/>
              </a:spcAft>
              <a:buSzPts val="1400"/>
              <a:buNone/>
            </a:pPr>
            <a:r>
              <a:rPr lang="en-US" b="0"/>
              <a:t/>
            </a:r>
            <a:br>
              <a:rPr lang="en-US" b="0"/>
            </a:br>
            <a:r>
              <a:rPr lang="en-US" b="0"/>
              <a:t/>
            </a:r>
            <a:br>
              <a:rPr lang="en-US" b="0"/>
            </a:br>
            <a:endParaRPr/>
          </a:p>
        </p:txBody>
      </p:sp>
      <p:sp>
        <p:nvSpPr>
          <p:cNvPr id="566" name="Google Shape;56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Provide students with Handout 6 to help them complete this activity. </a:t>
            </a:r>
            <a:endParaRPr b="0"/>
          </a:p>
          <a:p>
            <a:pPr marL="0" lvl="0" indent="0" algn="l" rtl="0">
              <a:lnSpc>
                <a:spcPct val="100000"/>
              </a:lnSpc>
              <a:spcBef>
                <a:spcPts val="0"/>
              </a:spcBef>
              <a:spcAft>
                <a:spcPts val="0"/>
              </a:spcAft>
              <a:buSzPts val="1400"/>
              <a:buNone/>
            </a:pPr>
            <a:r>
              <a:rPr lang="en-US" b="0"/>
              <a:t/>
            </a:r>
            <a:br>
              <a:rPr lang="en-US" b="0"/>
            </a:br>
            <a:endParaRPr/>
          </a:p>
        </p:txBody>
      </p:sp>
      <p:sp>
        <p:nvSpPr>
          <p:cNvPr id="583" name="Google Shape;58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a:solidFill>
                <a:schemeClr val="dk1"/>
              </a:solidFill>
              <a:latin typeface="Arial"/>
              <a:ea typeface="Arial"/>
              <a:cs typeface="Arial"/>
              <a:sym typeface="Arial"/>
            </a:endParaRPr>
          </a:p>
        </p:txBody>
      </p:sp>
      <p:sp>
        <p:nvSpPr>
          <p:cNvPr id="591" name="Google Shape;59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questions to guide the students’ thinking on what makes a good digital citizen:</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does a good digital citizen approach new information they find online?</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Where does a good digital citizen get and verify their information online?</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do good digital citizens play a positive role in their online communities (e.g. a private instant messaging group, public page, or posts on their profile)?</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does a good digital citizen react when they see something provocative or emotive online?</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attitudes does a good digital citizen demonstrate when interacting with others online?</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actions might a good digital citizen take to improve interactions online?</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actions might they take to contribute to solving real-world problems (e.g. joining/starting a campaign, sharing educational resources, signing a petition)?</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How would a good digital citizen respond when they see others being bullied, harassed or mocked unfairly?</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would they do if a close friend or family member shared false, offensive or otherwise harmful information on social media?</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would they do if a funny but suspicious meme was going viral in their friendship group?</a:t>
            </a:r>
            <a:endParaRPr/>
          </a:p>
          <a:p>
            <a:pPr marL="171450" lvl="0" indent="-171450" algn="l" rtl="0">
              <a:lnSpc>
                <a:spcPct val="100000"/>
              </a:lnSpc>
              <a:spcBef>
                <a:spcPts val="0"/>
              </a:spcBef>
              <a:spcAft>
                <a:spcPts val="0"/>
              </a:spcAft>
              <a:buClr>
                <a:schemeClr val="dk1"/>
              </a:buClr>
              <a:buSzPts val="900"/>
              <a:buFont typeface="Arial"/>
              <a:buChar char="•"/>
            </a:pPr>
            <a:r>
              <a:rPr lang="en-US" sz="900" b="0" i="1" u="none" strike="noStrike">
                <a:solidFill>
                  <a:schemeClr val="dk1"/>
                </a:solidFill>
                <a:latin typeface="Arial"/>
                <a:ea typeface="Arial"/>
                <a:cs typeface="Arial"/>
                <a:sym typeface="Arial"/>
              </a:rPr>
              <a:t>What actions might they take to help  solve real-world problems (e.g. joining/starting a campaign, sharing educational resources, signing a petition)?</a:t>
            </a:r>
            <a:endParaRPr/>
          </a:p>
          <a:p>
            <a:pPr marL="0" lvl="0" indent="0" algn="l" rtl="0">
              <a:lnSpc>
                <a:spcPct val="100000"/>
              </a:lnSpc>
              <a:spcBef>
                <a:spcPts val="0"/>
              </a:spcBef>
              <a:spcAft>
                <a:spcPts val="0"/>
              </a:spcAft>
              <a:buSzPts val="1400"/>
              <a:buNone/>
            </a:pPr>
            <a:endParaRPr/>
          </a:p>
        </p:txBody>
      </p:sp>
      <p:sp>
        <p:nvSpPr>
          <p:cNvPr id="616" name="Google Shape;61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N.B. Filming should only occur where students and parents have given consent, and any footage should be used and stored in line with school policy.</a:t>
            </a:r>
            <a:endParaRPr b="0"/>
          </a:p>
          <a:p>
            <a:pPr marL="0" lvl="0" indent="0" algn="l" rtl="0">
              <a:lnSpc>
                <a:spcPct val="100000"/>
              </a:lnSpc>
              <a:spcBef>
                <a:spcPts val="0"/>
              </a:spcBef>
              <a:spcAft>
                <a:spcPts val="0"/>
              </a:spcAft>
              <a:buSzPts val="1400"/>
              <a:buNone/>
            </a:pPr>
            <a:r>
              <a:rPr lang="en-US" b="0"/>
              <a:t/>
            </a:r>
            <a:br>
              <a:rPr lang="en-US" b="0"/>
            </a:br>
            <a:endParaRPr/>
          </a:p>
        </p:txBody>
      </p:sp>
      <p:sp>
        <p:nvSpPr>
          <p:cNvPr id="667" name="Google Shape;667;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00"/>
              <a:buFont typeface="Arial"/>
              <a:buNone/>
            </a:pPr>
            <a:r>
              <a:rPr lang="en-US" sz="900" b="0" i="0" u="none" strike="noStrike">
                <a:solidFill>
                  <a:schemeClr val="dk1"/>
                </a:solidFill>
                <a:latin typeface="Arial"/>
                <a:ea typeface="Arial"/>
                <a:cs typeface="Arial"/>
                <a:sym typeface="Arial"/>
              </a:rPr>
              <a:t>For students who choose to plan or join a campaign, the following supporting documents could help provide structure:</a:t>
            </a:r>
            <a:endParaRPr/>
          </a:p>
          <a:p>
            <a:pPr marL="228600" lvl="0" indent="-171450" algn="l" rtl="0">
              <a:lnSpc>
                <a:spcPct val="100000"/>
              </a:lnSpc>
              <a:spcBef>
                <a:spcPts val="0"/>
              </a:spcBef>
              <a:spcAft>
                <a:spcPts val="0"/>
              </a:spcAft>
              <a:buClr>
                <a:schemeClr val="dk1"/>
              </a:buClr>
              <a:buSzPts val="900"/>
              <a:buFont typeface="Arial"/>
              <a:buNone/>
            </a:pPr>
            <a:endParaRPr b="0"/>
          </a:p>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Planning doc A (Handout 6) - joining existing campaigns</a:t>
            </a:r>
            <a:endParaRPr b="0"/>
          </a:p>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Planning doc B (Handout 7) - starting a new campaign</a:t>
            </a:r>
            <a:endParaRPr/>
          </a:p>
          <a:p>
            <a:pPr marL="0" lvl="0" indent="0" algn="l" rtl="0">
              <a:lnSpc>
                <a:spcPct val="100000"/>
              </a:lnSpc>
              <a:spcBef>
                <a:spcPts val="0"/>
              </a:spcBef>
              <a:spcAft>
                <a:spcPts val="0"/>
              </a:spcAft>
              <a:buSzPts val="1400"/>
              <a:buNone/>
            </a:pPr>
            <a:endParaRPr b="0"/>
          </a:p>
        </p:txBody>
      </p:sp>
      <p:sp>
        <p:nvSpPr>
          <p:cNvPr id="682" name="Google Shape;682;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9b0a568e9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a9b0a568e9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a9b0a568e9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
            </a:r>
            <a:br>
              <a:rPr lang="en-US" sz="900" b="0" i="0" u="none" strike="noStrike" cap="none">
                <a:solidFill>
                  <a:schemeClr val="dk1"/>
                </a:solidFill>
                <a:latin typeface="Arial"/>
                <a:ea typeface="Arial"/>
                <a:cs typeface="Arial"/>
                <a:sym typeface="Arial"/>
              </a:rPr>
            </a:br>
            <a:endParaRPr sz="900" b="0" i="0" u="none" strike="noStrike" cap="none">
              <a:solidFill>
                <a:schemeClr val="dk1"/>
              </a:solidFill>
              <a:latin typeface="Arial"/>
              <a:ea typeface="Arial"/>
              <a:cs typeface="Arial"/>
              <a:sym typeface="Arial"/>
            </a:endParaRPr>
          </a:p>
        </p:txBody>
      </p:sp>
      <p:sp>
        <p:nvSpPr>
          <p:cNvPr id="693" name="Google Shape;693;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0" i="0" u="none" strike="noStrike">
                <a:solidFill>
                  <a:schemeClr val="dk1"/>
                </a:solidFill>
                <a:latin typeface="Arial"/>
                <a:ea typeface="Arial"/>
                <a:cs typeface="Arial"/>
                <a:sym typeface="Arial"/>
              </a:rPr>
              <a:t>Provide each student with </a:t>
            </a:r>
            <a:r>
              <a:rPr lang="en-US"/>
              <a:t>Handout 9, a list of further resources they can use to continue building their digital citizenship knowledge and skills. Then provide them each with a </a:t>
            </a:r>
            <a:r>
              <a:rPr lang="en-US" sz="900" b="0" i="0" u="none" strike="noStrike">
                <a:solidFill>
                  <a:schemeClr val="dk1"/>
                </a:solidFill>
                <a:latin typeface="Arial"/>
                <a:ea typeface="Arial"/>
                <a:cs typeface="Arial"/>
                <a:sym typeface="Arial"/>
              </a:rPr>
              <a:t>Be Internet Citizens certificate - Handout </a:t>
            </a:r>
            <a:r>
              <a:rPr lang="en-US"/>
              <a:t>10</a:t>
            </a:r>
            <a:r>
              <a:rPr lang="en-US" sz="900" b="0" i="0" u="none" strike="noStrike">
                <a:solidFill>
                  <a:schemeClr val="dk1"/>
                </a:solidFill>
                <a:latin typeface="Arial"/>
                <a:ea typeface="Arial"/>
                <a:cs typeface="Arial"/>
                <a:sym typeface="Arial"/>
              </a:rPr>
              <a:t>. These should have each students name written on, ideally in marker pen. </a:t>
            </a:r>
            <a:endParaRPr b="0"/>
          </a:p>
          <a:p>
            <a:pPr marL="0" lvl="0" indent="0" algn="l" rtl="0">
              <a:lnSpc>
                <a:spcPct val="100000"/>
              </a:lnSpc>
              <a:spcBef>
                <a:spcPts val="0"/>
              </a:spcBef>
              <a:spcAft>
                <a:spcPts val="0"/>
              </a:spcAft>
              <a:buSzPts val="1400"/>
              <a:buNone/>
            </a:pPr>
            <a:r>
              <a:rPr lang="en-US"/>
              <a:t/>
            </a:r>
            <a:br>
              <a:rPr lang="en-US"/>
            </a:br>
            <a:endParaRPr/>
          </a:p>
        </p:txBody>
      </p:sp>
      <p:sp>
        <p:nvSpPr>
          <p:cNvPr id="702" name="Google Shape;702;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a:solidFill>
                <a:schemeClr val="dk1"/>
              </a:solidFill>
              <a:latin typeface="Arial"/>
              <a:ea typeface="Arial"/>
              <a:cs typeface="Arial"/>
              <a:sym typeface="Arial"/>
            </a:endParaRPr>
          </a:p>
        </p:txBody>
      </p:sp>
      <p:sp>
        <p:nvSpPr>
          <p:cNvPr id="709" name="Google Shape;709;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9b0a568e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a9b0a568e9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questions to guide discussion:</a:t>
            </a:r>
            <a:endParaRPr/>
          </a:p>
          <a:p>
            <a:pPr marL="0" lvl="0" indent="0" algn="l" rtl="0">
              <a:lnSpc>
                <a:spcPct val="100000"/>
              </a:lnSpc>
              <a:spcBef>
                <a:spcPts val="0"/>
              </a:spcBef>
              <a:spcAft>
                <a:spcPts val="0"/>
              </a:spcAft>
              <a:buSzPts val="1400"/>
              <a:buNone/>
            </a:pPr>
            <a:endParaRPr/>
          </a:p>
          <a:p>
            <a:pPr marL="457200" lvl="0" indent="-285750" algn="l" rtl="0">
              <a:lnSpc>
                <a:spcPct val="115000"/>
              </a:lnSpc>
              <a:spcBef>
                <a:spcPts val="0"/>
              </a:spcBef>
              <a:spcAft>
                <a:spcPts val="0"/>
              </a:spcAft>
              <a:buClr>
                <a:schemeClr val="dk1"/>
              </a:buClr>
              <a:buSzPts val="900"/>
              <a:buChar char="-"/>
            </a:pPr>
            <a:r>
              <a:rPr lang="en-US" i="1"/>
              <a:t>What is the difference between the two types of inaccurate news stories here?</a:t>
            </a:r>
            <a:endParaRPr i="1"/>
          </a:p>
          <a:p>
            <a:pPr marL="457200" lvl="0" indent="-285750" algn="l" rtl="0">
              <a:lnSpc>
                <a:spcPct val="115000"/>
              </a:lnSpc>
              <a:spcBef>
                <a:spcPts val="0"/>
              </a:spcBef>
              <a:spcAft>
                <a:spcPts val="0"/>
              </a:spcAft>
              <a:buClr>
                <a:schemeClr val="dk1"/>
              </a:buClr>
              <a:buSzPts val="900"/>
              <a:buChar char="-"/>
            </a:pPr>
            <a:r>
              <a:rPr lang="en-US" i="1"/>
              <a:t>Why might the term fake news be unhelpful?</a:t>
            </a:r>
            <a:endParaRPr i="1"/>
          </a:p>
          <a:p>
            <a:pPr marL="457200" lvl="0" indent="-285750" algn="l" rtl="0">
              <a:lnSpc>
                <a:spcPct val="115000"/>
              </a:lnSpc>
              <a:spcBef>
                <a:spcPts val="0"/>
              </a:spcBef>
              <a:spcAft>
                <a:spcPts val="0"/>
              </a:spcAft>
              <a:buClr>
                <a:schemeClr val="dk1"/>
              </a:buClr>
              <a:buSzPts val="900"/>
              <a:buChar char="-"/>
            </a:pPr>
            <a:r>
              <a:rPr lang="en-US" i="1"/>
              <a:t>Can you think of examples of dis- and misinformation you have seen, both on- and offline?</a:t>
            </a:r>
            <a:endParaRPr sz="700"/>
          </a:p>
        </p:txBody>
      </p:sp>
      <p:sp>
        <p:nvSpPr>
          <p:cNvPr id="144" name="Google Shape;144;ga9b0a568e9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Teacher provides students with definition card for ‘Disinformation’. </a:t>
            </a:r>
            <a:endParaRPr/>
          </a:p>
        </p:txBody>
      </p:sp>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Teacher provides students with definition card for ‘Misinformation’. </a:t>
            </a:r>
            <a:endParaRPr/>
          </a:p>
          <a:p>
            <a:pPr marL="0" lvl="0" indent="0" algn="l" rtl="0">
              <a:lnSpc>
                <a:spcPct val="100000"/>
              </a:lnSpc>
              <a:spcBef>
                <a:spcPts val="0"/>
              </a:spcBef>
              <a:spcAft>
                <a:spcPts val="0"/>
              </a:spcAft>
              <a:buSzPts val="1400"/>
              <a:buNone/>
            </a:pPr>
            <a:endParaRPr/>
          </a:p>
        </p:txBody>
      </p:sp>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3 column">
  <p:cSld name="Title and 3 column">
    <p:spTree>
      <p:nvGrpSpPr>
        <p:cNvPr id="1" name="Shape 42"/>
        <p:cNvGrpSpPr/>
        <p:nvPr/>
      </p:nvGrpSpPr>
      <p:grpSpPr>
        <a:xfrm>
          <a:off x="0" y="0"/>
          <a:ext cx="0" cy="0"/>
          <a:chOff x="0" y="0"/>
          <a:chExt cx="0" cy="0"/>
        </a:xfrm>
      </p:grpSpPr>
      <p:sp>
        <p:nvSpPr>
          <p:cNvPr id="43" name="Google Shape;43;p74"/>
          <p:cNvSpPr txBox="1">
            <a:spLocks noGrp="1"/>
          </p:cNvSpPr>
          <p:nvPr>
            <p:ph type="title"/>
          </p:nvPr>
        </p:nvSpPr>
        <p:spPr>
          <a:xfrm rot="-269341">
            <a:off x="315474" y="355233"/>
            <a:ext cx="6060301" cy="614084"/>
          </a:xfrm>
          <a:prstGeom prst="rect">
            <a:avLst/>
          </a:prstGeom>
          <a:solidFill>
            <a:schemeClr val="dk1"/>
          </a:solidFill>
          <a:ln>
            <a:noFill/>
          </a:ln>
        </p:spPr>
        <p:txBody>
          <a:bodyPr spcFirstLastPara="1" wrap="square" lIns="144000" tIns="90000" rIns="144000" bIns="91425" anchor="t" anchorCtr="0">
            <a:spAutoFit/>
          </a:bodyPr>
          <a:lstStyle>
            <a:lvl1pPr lvl="0" algn="l">
              <a:lnSpc>
                <a:spcPct val="100000"/>
              </a:lnSpc>
              <a:spcBef>
                <a:spcPts val="0"/>
              </a:spcBef>
              <a:spcAft>
                <a:spcPts val="0"/>
              </a:spcAft>
              <a:buSzPts val="2800"/>
              <a:buNone/>
              <a:defRPr b="0"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74"/>
          <p:cNvSpPr txBox="1">
            <a:spLocks noGrp="1"/>
          </p:cNvSpPr>
          <p:nvPr>
            <p:ph type="body" idx="1"/>
          </p:nvPr>
        </p:nvSpPr>
        <p:spPr>
          <a:xfrm>
            <a:off x="684212" y="1503680"/>
            <a:ext cx="2324171" cy="2904014"/>
          </a:xfrm>
          <a:prstGeom prst="rect">
            <a:avLst/>
          </a:prstGeom>
          <a:noFill/>
          <a:ln>
            <a:noFill/>
          </a:ln>
        </p:spPr>
        <p:txBody>
          <a:bodyPr spcFirstLastPara="1" wrap="square" lIns="91425" tIns="45700" rIns="91425" bIns="45700" anchor="t" anchorCtr="0">
            <a:noAutofit/>
          </a:bodyPr>
          <a:lstStyle>
            <a:lvl1pPr marL="457200" lvl="0" indent="-331470" algn="l">
              <a:lnSpc>
                <a:spcPct val="110000"/>
              </a:lnSpc>
              <a:spcBef>
                <a:spcPts val="0"/>
              </a:spcBef>
              <a:spcAft>
                <a:spcPts val="0"/>
              </a:spcAft>
              <a:buClr>
                <a:srgbClr val="000000"/>
              </a:buClr>
              <a:buSzPts val="1620"/>
              <a:buChar char="►"/>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 name="Google Shape;45;p74"/>
          <p:cNvSpPr txBox="1">
            <a:spLocks noGrp="1"/>
          </p:cNvSpPr>
          <p:nvPr>
            <p:ph type="body" idx="2"/>
          </p:nvPr>
        </p:nvSpPr>
        <p:spPr>
          <a:xfrm>
            <a:off x="3409914" y="1503680"/>
            <a:ext cx="2324171" cy="2904014"/>
          </a:xfrm>
          <a:prstGeom prst="rect">
            <a:avLst/>
          </a:prstGeom>
          <a:noFill/>
          <a:ln>
            <a:noFill/>
          </a:ln>
        </p:spPr>
        <p:txBody>
          <a:bodyPr spcFirstLastPara="1" wrap="square" lIns="91425" tIns="45700" rIns="91425" bIns="45700" anchor="t" anchorCtr="0">
            <a:noAutofit/>
          </a:bodyPr>
          <a:lstStyle>
            <a:lvl1pPr marL="457200" lvl="0" indent="-331470" algn="l">
              <a:lnSpc>
                <a:spcPct val="110000"/>
              </a:lnSpc>
              <a:spcBef>
                <a:spcPts val="0"/>
              </a:spcBef>
              <a:spcAft>
                <a:spcPts val="0"/>
              </a:spcAft>
              <a:buClr>
                <a:srgbClr val="000000"/>
              </a:buClr>
              <a:buSzPts val="1620"/>
              <a:buChar char="►"/>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 name="Google Shape;46;p74"/>
          <p:cNvSpPr txBox="1">
            <a:spLocks noGrp="1"/>
          </p:cNvSpPr>
          <p:nvPr>
            <p:ph type="body" idx="3"/>
          </p:nvPr>
        </p:nvSpPr>
        <p:spPr>
          <a:xfrm>
            <a:off x="6135617" y="1503680"/>
            <a:ext cx="2324171" cy="2904014"/>
          </a:xfrm>
          <a:prstGeom prst="rect">
            <a:avLst/>
          </a:prstGeom>
          <a:noFill/>
          <a:ln>
            <a:noFill/>
          </a:ln>
        </p:spPr>
        <p:txBody>
          <a:bodyPr spcFirstLastPara="1" wrap="square" lIns="91425" tIns="45700" rIns="91425" bIns="45700" anchor="t" anchorCtr="0">
            <a:noAutofit/>
          </a:bodyPr>
          <a:lstStyle>
            <a:lvl1pPr marL="457200" lvl="0" indent="-331470" algn="l">
              <a:lnSpc>
                <a:spcPct val="110000"/>
              </a:lnSpc>
              <a:spcBef>
                <a:spcPts val="0"/>
              </a:spcBef>
              <a:spcAft>
                <a:spcPts val="0"/>
              </a:spcAft>
              <a:buClr>
                <a:srgbClr val="000000"/>
              </a:buClr>
              <a:buSzPts val="1620"/>
              <a:buChar char="►"/>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7" name="Google Shape;47;p74"/>
          <p:cNvPicPr preferRelativeResize="0"/>
          <p:nvPr/>
        </p:nvPicPr>
        <p:blipFill rotWithShape="1">
          <a:blip r:embed="rId2">
            <a:alphaModFix/>
          </a:blip>
          <a:srcRect/>
          <a:stretch/>
        </p:blipFill>
        <p:spPr>
          <a:xfrm>
            <a:off x="179825" y="4574850"/>
            <a:ext cx="742623" cy="4202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0/50 Video">
  <p:cSld name="50/50 Video">
    <p:spTree>
      <p:nvGrpSpPr>
        <p:cNvPr id="1" name="Shape 48"/>
        <p:cNvGrpSpPr/>
        <p:nvPr/>
      </p:nvGrpSpPr>
      <p:grpSpPr>
        <a:xfrm>
          <a:off x="0" y="0"/>
          <a:ext cx="0" cy="0"/>
          <a:chOff x="0" y="0"/>
          <a:chExt cx="0" cy="0"/>
        </a:xfrm>
      </p:grpSpPr>
      <p:pic>
        <p:nvPicPr>
          <p:cNvPr id="49" name="Google Shape;49;p75"/>
          <p:cNvPicPr preferRelativeResize="0"/>
          <p:nvPr/>
        </p:nvPicPr>
        <p:blipFill rotWithShape="1">
          <a:blip r:embed="rId2">
            <a:alphaModFix/>
          </a:blip>
          <a:srcRect/>
          <a:stretch/>
        </p:blipFill>
        <p:spPr>
          <a:xfrm>
            <a:off x="179825" y="4574850"/>
            <a:ext cx="742623" cy="420250"/>
          </a:xfrm>
          <a:prstGeom prst="rect">
            <a:avLst/>
          </a:prstGeom>
          <a:noFill/>
          <a:ln>
            <a:noFill/>
          </a:ln>
        </p:spPr>
      </p:pic>
      <p:sp>
        <p:nvSpPr>
          <p:cNvPr id="50" name="Google Shape;50;p75"/>
          <p:cNvSpPr txBox="1">
            <a:spLocks noGrp="1"/>
          </p:cNvSpPr>
          <p:nvPr>
            <p:ph type="title"/>
          </p:nvPr>
        </p:nvSpPr>
        <p:spPr>
          <a:xfrm rot="-269341">
            <a:off x="316730" y="387249"/>
            <a:ext cx="5242176" cy="614084"/>
          </a:xfrm>
          <a:prstGeom prst="rect">
            <a:avLst/>
          </a:prstGeom>
          <a:solidFill>
            <a:schemeClr val="dk1"/>
          </a:solidFill>
          <a:ln>
            <a:noFill/>
          </a:ln>
        </p:spPr>
        <p:txBody>
          <a:bodyPr spcFirstLastPara="1" wrap="square" lIns="144000" tIns="90000" rIns="144000" bIns="91425" anchor="t" anchorCtr="0">
            <a:spAutoFit/>
          </a:bodyPr>
          <a:lstStyle>
            <a:lvl1pPr lvl="0" algn="l">
              <a:lnSpc>
                <a:spcPct val="100000"/>
              </a:lnSpc>
              <a:spcBef>
                <a:spcPts val="0"/>
              </a:spcBef>
              <a:spcAft>
                <a:spcPts val="0"/>
              </a:spcAft>
              <a:buSzPts val="2800"/>
              <a:buNone/>
              <a:defRPr b="0"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p75"/>
          <p:cNvSpPr txBox="1">
            <a:spLocks noGrp="1"/>
          </p:cNvSpPr>
          <p:nvPr>
            <p:ph type="body" idx="1"/>
          </p:nvPr>
        </p:nvSpPr>
        <p:spPr>
          <a:xfrm>
            <a:off x="684213" y="1503680"/>
            <a:ext cx="3288347" cy="2904014"/>
          </a:xfrm>
          <a:prstGeom prst="rect">
            <a:avLst/>
          </a:prstGeom>
          <a:noFill/>
          <a:ln>
            <a:noFill/>
          </a:ln>
        </p:spPr>
        <p:txBody>
          <a:bodyPr spcFirstLastPara="1" wrap="square" lIns="91425" tIns="45700" rIns="91425" bIns="45700" anchor="t" anchorCtr="0">
            <a:noAutofit/>
          </a:bodyPr>
          <a:lstStyle>
            <a:lvl1pPr marL="457200" lvl="0" indent="-331470" algn="l">
              <a:lnSpc>
                <a:spcPct val="110000"/>
              </a:lnSpc>
              <a:spcBef>
                <a:spcPts val="0"/>
              </a:spcBef>
              <a:spcAft>
                <a:spcPts val="0"/>
              </a:spcAft>
              <a:buClr>
                <a:srgbClr val="000000"/>
              </a:buClr>
              <a:buSzPts val="1620"/>
              <a:buChar char="►"/>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screen Video">
  <p:cSld name="Fullscreen Video">
    <p:spTree>
      <p:nvGrpSpPr>
        <p:cNvPr id="1" name="Shape 52"/>
        <p:cNvGrpSpPr/>
        <p:nvPr/>
      </p:nvGrpSpPr>
      <p:grpSpPr>
        <a:xfrm>
          <a:off x="0" y="0"/>
          <a:ext cx="0" cy="0"/>
          <a:chOff x="0" y="0"/>
          <a:chExt cx="0" cy="0"/>
        </a:xfrm>
      </p:grpSpPr>
      <p:sp>
        <p:nvSpPr>
          <p:cNvPr id="53" name="Google Shape;53;p76"/>
          <p:cNvSpPr>
            <a:spLocks noGrp="1"/>
          </p:cNvSpPr>
          <p:nvPr>
            <p:ph type="media" idx="2"/>
          </p:nvPr>
        </p:nvSpPr>
        <p:spPr>
          <a:xfrm>
            <a:off x="2" y="1"/>
            <a:ext cx="9144124" cy="5143499"/>
          </a:xfrm>
          <a:prstGeom prst="rect">
            <a:avLst/>
          </a:prstGeom>
          <a:solidFill>
            <a:schemeClr val="dk1"/>
          </a:solidFill>
          <a:ln>
            <a:noFill/>
          </a:ln>
        </p:spPr>
        <p:txBody>
          <a:bodyPr spcFirstLastPara="1" wrap="square" lIns="91425" tIns="45700" rIns="91425" bIns="45700" anchor="ctr" anchorCtr="0">
            <a:normAutofit/>
          </a:bodyPr>
          <a:lstStyle>
            <a:lvl1pPr marR="0" lvl="0" algn="ctr" rtl="0">
              <a:lnSpc>
                <a:spcPct val="110000"/>
              </a:lnSpc>
              <a:spcBef>
                <a:spcPts val="0"/>
              </a:spcBef>
              <a:spcAft>
                <a:spcPts val="0"/>
              </a:spcAft>
              <a:buClr>
                <a:srgbClr val="000000"/>
              </a:buClr>
              <a:buSzPts val="1080"/>
              <a:buFont typeface="Arial"/>
              <a:buNone/>
              <a:defRPr sz="1200" b="0" i="0" u="none" strike="noStrike" cap="none">
                <a:solidFill>
                  <a:srgbClr val="000000"/>
                </a:solidFill>
                <a:latin typeface="Arial"/>
                <a:ea typeface="Arial"/>
                <a:cs typeface="Arial"/>
                <a:sym typeface="Arial"/>
              </a:defRPr>
            </a:lvl1pPr>
            <a:lvl2pPr marR="0" lvl="1"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2pPr>
            <a:lvl3pPr marR="0" lvl="2"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3pPr>
            <a:lvl4pPr marR="0" lvl="3"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4pPr>
            <a:lvl5pPr marR="0" lvl="4"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10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reative Excrcise">
  <p:cSld name="Creative Excrcise">
    <p:spTree>
      <p:nvGrpSpPr>
        <p:cNvPr id="1" name="Shape 54"/>
        <p:cNvGrpSpPr/>
        <p:nvPr/>
      </p:nvGrpSpPr>
      <p:grpSpPr>
        <a:xfrm>
          <a:off x="0" y="0"/>
          <a:ext cx="0" cy="0"/>
          <a:chOff x="0" y="0"/>
          <a:chExt cx="0" cy="0"/>
        </a:xfrm>
      </p:grpSpPr>
      <p:pic>
        <p:nvPicPr>
          <p:cNvPr id="55" name="Google Shape;55;p77"/>
          <p:cNvPicPr preferRelativeResize="0"/>
          <p:nvPr/>
        </p:nvPicPr>
        <p:blipFill rotWithShape="1">
          <a:blip r:embed="rId2">
            <a:alphaModFix/>
          </a:blip>
          <a:srcRect/>
          <a:stretch/>
        </p:blipFill>
        <p:spPr>
          <a:xfrm>
            <a:off x="179825" y="4574850"/>
            <a:ext cx="742623" cy="420250"/>
          </a:xfrm>
          <a:prstGeom prst="rect">
            <a:avLst/>
          </a:prstGeom>
          <a:noFill/>
          <a:ln>
            <a:noFill/>
          </a:ln>
        </p:spPr>
      </p:pic>
      <p:sp>
        <p:nvSpPr>
          <p:cNvPr id="56" name="Google Shape;56;p77"/>
          <p:cNvSpPr>
            <a:spLocks noGrp="1"/>
          </p:cNvSpPr>
          <p:nvPr>
            <p:ph type="pic" idx="2"/>
          </p:nvPr>
        </p:nvSpPr>
        <p:spPr>
          <a:xfrm>
            <a:off x="0" y="2175950"/>
            <a:ext cx="4572000" cy="2175399"/>
          </a:xfrm>
          <a:prstGeom prst="rect">
            <a:avLst/>
          </a:prstGeom>
          <a:noFill/>
          <a:ln>
            <a:noFill/>
          </a:ln>
        </p:spPr>
        <p:txBody>
          <a:bodyPr spcFirstLastPara="1" wrap="square" lIns="91425" tIns="45700" rIns="91425" bIns="45700" anchor="ctr" anchorCtr="0">
            <a:normAutofit/>
          </a:bodyPr>
          <a:lstStyle>
            <a:lvl1pPr marR="0" lvl="0" algn="ctr" rtl="0">
              <a:lnSpc>
                <a:spcPct val="110000"/>
              </a:lnSpc>
              <a:spcBef>
                <a:spcPts val="0"/>
              </a:spcBef>
              <a:spcAft>
                <a:spcPts val="0"/>
              </a:spcAft>
              <a:buClr>
                <a:srgbClr val="000000"/>
              </a:buClr>
              <a:buSzPts val="1080"/>
              <a:buFont typeface="Arial"/>
              <a:buNone/>
              <a:defRPr sz="1200" b="0" i="0" u="none" strike="noStrike" cap="none">
                <a:solidFill>
                  <a:srgbClr val="000000"/>
                </a:solidFill>
                <a:latin typeface="Arial"/>
                <a:ea typeface="Arial"/>
                <a:cs typeface="Arial"/>
                <a:sym typeface="Arial"/>
              </a:defRPr>
            </a:lvl1pPr>
            <a:lvl2pPr marR="0" lvl="1"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2pPr>
            <a:lvl3pPr marR="0" lvl="2"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3pPr>
            <a:lvl4pPr marR="0" lvl="3"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4pPr>
            <a:lvl5pPr marR="0" lvl="4"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10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77"/>
          <p:cNvSpPr>
            <a:spLocks noGrp="1"/>
          </p:cNvSpPr>
          <p:nvPr>
            <p:ph type="pic" idx="3"/>
          </p:nvPr>
        </p:nvSpPr>
        <p:spPr>
          <a:xfrm>
            <a:off x="4572000" y="2175950"/>
            <a:ext cx="4572000" cy="2175399"/>
          </a:xfrm>
          <a:prstGeom prst="rect">
            <a:avLst/>
          </a:prstGeom>
          <a:noFill/>
          <a:ln>
            <a:noFill/>
          </a:ln>
        </p:spPr>
        <p:txBody>
          <a:bodyPr spcFirstLastPara="1" wrap="square" lIns="91425" tIns="45700" rIns="91425" bIns="45700" anchor="ctr" anchorCtr="0">
            <a:normAutofit/>
          </a:bodyPr>
          <a:lstStyle>
            <a:lvl1pPr marR="0" lvl="0" algn="ctr" rtl="0">
              <a:lnSpc>
                <a:spcPct val="110000"/>
              </a:lnSpc>
              <a:spcBef>
                <a:spcPts val="0"/>
              </a:spcBef>
              <a:spcAft>
                <a:spcPts val="0"/>
              </a:spcAft>
              <a:buClr>
                <a:srgbClr val="000000"/>
              </a:buClr>
              <a:buSzPts val="1080"/>
              <a:buFont typeface="Arial"/>
              <a:buNone/>
              <a:defRPr sz="1200" b="0" i="0" u="none" strike="noStrike" cap="none">
                <a:solidFill>
                  <a:srgbClr val="000000"/>
                </a:solidFill>
                <a:latin typeface="Arial"/>
                <a:ea typeface="Arial"/>
                <a:cs typeface="Arial"/>
                <a:sym typeface="Arial"/>
              </a:defRPr>
            </a:lvl1pPr>
            <a:lvl2pPr marR="0" lvl="1"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2pPr>
            <a:lvl3pPr marR="0" lvl="2"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3pPr>
            <a:lvl4pPr marR="0" lvl="3"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4pPr>
            <a:lvl5pPr marR="0" lvl="4"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10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77"/>
          <p:cNvSpPr>
            <a:spLocks noGrp="1"/>
          </p:cNvSpPr>
          <p:nvPr>
            <p:ph type="pic" idx="4"/>
          </p:nvPr>
        </p:nvSpPr>
        <p:spPr>
          <a:xfrm>
            <a:off x="4572000" y="278"/>
            <a:ext cx="4572000" cy="2175672"/>
          </a:xfrm>
          <a:prstGeom prst="rect">
            <a:avLst/>
          </a:prstGeom>
          <a:noFill/>
          <a:ln>
            <a:noFill/>
          </a:ln>
        </p:spPr>
        <p:txBody>
          <a:bodyPr spcFirstLastPara="1" wrap="square" lIns="91425" tIns="45700" rIns="91425" bIns="45700" anchor="ctr" anchorCtr="0">
            <a:normAutofit/>
          </a:bodyPr>
          <a:lstStyle>
            <a:lvl1pPr marR="0" lvl="0" algn="ctr" rtl="0">
              <a:lnSpc>
                <a:spcPct val="110000"/>
              </a:lnSpc>
              <a:spcBef>
                <a:spcPts val="0"/>
              </a:spcBef>
              <a:spcAft>
                <a:spcPts val="0"/>
              </a:spcAft>
              <a:buClr>
                <a:srgbClr val="000000"/>
              </a:buClr>
              <a:buSzPts val="1080"/>
              <a:buFont typeface="Arial"/>
              <a:buNone/>
              <a:defRPr sz="1200" b="0" i="0" u="none" strike="noStrike" cap="none">
                <a:solidFill>
                  <a:srgbClr val="000000"/>
                </a:solidFill>
                <a:latin typeface="Arial"/>
                <a:ea typeface="Arial"/>
                <a:cs typeface="Arial"/>
                <a:sym typeface="Arial"/>
              </a:defRPr>
            </a:lvl1pPr>
            <a:lvl2pPr marR="0" lvl="1"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2pPr>
            <a:lvl3pPr marR="0" lvl="2"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3pPr>
            <a:lvl4pPr marR="0" lvl="3"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4pPr>
            <a:lvl5pPr marR="0" lvl="4"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10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77"/>
          <p:cNvSpPr txBox="1">
            <a:spLocks noGrp="1"/>
          </p:cNvSpPr>
          <p:nvPr>
            <p:ph type="body" idx="1"/>
          </p:nvPr>
        </p:nvSpPr>
        <p:spPr>
          <a:xfrm>
            <a:off x="684212" y="293127"/>
            <a:ext cx="2324171" cy="1604150"/>
          </a:xfrm>
          <a:prstGeom prst="rect">
            <a:avLst/>
          </a:prstGeom>
          <a:noFill/>
          <a:ln>
            <a:noFill/>
          </a:ln>
        </p:spPr>
        <p:txBody>
          <a:bodyPr spcFirstLastPara="1" wrap="square" lIns="91425" tIns="45700" rIns="91425" bIns="45700" anchor="ctr" anchorCtr="0">
            <a:noAutofit/>
          </a:bodyPr>
          <a:lstStyle>
            <a:lvl1pPr marL="457200" lvl="0" indent="-331470" algn="l">
              <a:lnSpc>
                <a:spcPct val="110000"/>
              </a:lnSpc>
              <a:spcBef>
                <a:spcPts val="0"/>
              </a:spcBef>
              <a:spcAft>
                <a:spcPts val="0"/>
              </a:spcAft>
              <a:buClr>
                <a:srgbClr val="000000"/>
              </a:buClr>
              <a:buSzPts val="1620"/>
              <a:buChar char="►"/>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with Footer">
  <p:cSld name="Blank with Footer">
    <p:spTree>
      <p:nvGrpSpPr>
        <p:cNvPr id="1" name="Shape 13"/>
        <p:cNvGrpSpPr/>
        <p:nvPr/>
      </p:nvGrpSpPr>
      <p:grpSpPr>
        <a:xfrm>
          <a:off x="0" y="0"/>
          <a:ext cx="0" cy="0"/>
          <a:chOff x="0" y="0"/>
          <a:chExt cx="0" cy="0"/>
        </a:xfrm>
      </p:grpSpPr>
      <p:pic>
        <p:nvPicPr>
          <p:cNvPr id="14" name="Google Shape;14;p66"/>
          <p:cNvPicPr preferRelativeResize="0"/>
          <p:nvPr/>
        </p:nvPicPr>
        <p:blipFill rotWithShape="1">
          <a:blip r:embed="rId2">
            <a:alphaModFix/>
          </a:blip>
          <a:srcRect/>
          <a:stretch/>
        </p:blipFill>
        <p:spPr>
          <a:xfrm>
            <a:off x="179825" y="4574850"/>
            <a:ext cx="742623" cy="420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15"/>
        <p:cNvGrpSpPr/>
        <p:nvPr/>
      </p:nvGrpSpPr>
      <p:grpSpPr>
        <a:xfrm>
          <a:off x="0" y="0"/>
          <a:ext cx="0" cy="0"/>
          <a:chOff x="0" y="0"/>
          <a:chExt cx="0" cy="0"/>
        </a:xfrm>
      </p:grpSpPr>
      <p:sp>
        <p:nvSpPr>
          <p:cNvPr id="16" name="Google Shape;16;p67"/>
          <p:cNvSpPr txBox="1">
            <a:spLocks noGrp="1"/>
          </p:cNvSpPr>
          <p:nvPr>
            <p:ph type="body" idx="1"/>
          </p:nvPr>
        </p:nvSpPr>
        <p:spPr>
          <a:xfrm rot="-231305">
            <a:off x="2568669" y="1743332"/>
            <a:ext cx="3952875" cy="743835"/>
          </a:xfrm>
          <a:prstGeom prst="rect">
            <a:avLst/>
          </a:prstGeom>
          <a:solidFill>
            <a:schemeClr val="dk1"/>
          </a:solidFill>
          <a:ln>
            <a:noFill/>
          </a:ln>
        </p:spPr>
        <p:txBody>
          <a:bodyPr spcFirstLastPara="1" wrap="square" lIns="216000" tIns="90000" rIns="216000" bIns="90000" anchor="t" anchorCtr="0">
            <a:spAutoFit/>
          </a:bodyPr>
          <a:lstStyle>
            <a:lvl1pPr marL="457200" lvl="0" indent="-228600" algn="ctr">
              <a:lnSpc>
                <a:spcPct val="110000"/>
              </a:lnSpc>
              <a:spcBef>
                <a:spcPts val="0"/>
              </a:spcBef>
              <a:spcAft>
                <a:spcPts val="0"/>
              </a:spcAft>
              <a:buClr>
                <a:schemeClr val="lt1"/>
              </a:buClr>
              <a:buSzPts val="3240"/>
              <a:buNone/>
              <a:defRPr sz="3600" b="0" i="0">
                <a:solidFill>
                  <a:schemeClr val="lt1"/>
                </a:solidFill>
                <a:latin typeface="Arial"/>
                <a:ea typeface="Arial"/>
                <a:cs typeface="Arial"/>
                <a:sym typeface="Arial"/>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7" name="Google Shape;17;p67"/>
          <p:cNvSpPr txBox="1">
            <a:spLocks noGrp="1"/>
          </p:cNvSpPr>
          <p:nvPr>
            <p:ph type="body" idx="2"/>
          </p:nvPr>
        </p:nvSpPr>
        <p:spPr>
          <a:xfrm rot="-231305">
            <a:off x="2622457" y="2541209"/>
            <a:ext cx="3952875" cy="743835"/>
          </a:xfrm>
          <a:prstGeom prst="rect">
            <a:avLst/>
          </a:prstGeom>
          <a:solidFill>
            <a:schemeClr val="dk1"/>
          </a:solidFill>
          <a:ln>
            <a:noFill/>
          </a:ln>
        </p:spPr>
        <p:txBody>
          <a:bodyPr spcFirstLastPara="1" wrap="square" lIns="216000" tIns="90000" rIns="216000" bIns="90000" anchor="t" anchorCtr="0">
            <a:spAutoFit/>
          </a:bodyPr>
          <a:lstStyle>
            <a:lvl1pPr marL="457200" lvl="0" indent="-228600" algn="ctr">
              <a:lnSpc>
                <a:spcPct val="110000"/>
              </a:lnSpc>
              <a:spcBef>
                <a:spcPts val="0"/>
              </a:spcBef>
              <a:spcAft>
                <a:spcPts val="0"/>
              </a:spcAft>
              <a:buClr>
                <a:schemeClr val="lt1"/>
              </a:buClr>
              <a:buSzPts val="3240"/>
              <a:buNone/>
              <a:defRPr sz="3600" b="0" i="0">
                <a:solidFill>
                  <a:schemeClr val="lt1"/>
                </a:solidFill>
                <a:latin typeface="Arial"/>
                <a:ea typeface="Arial"/>
                <a:cs typeface="Arial"/>
                <a:sym typeface="Arial"/>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8" name="Google Shape;18;p67"/>
          <p:cNvPicPr preferRelativeResize="0"/>
          <p:nvPr/>
        </p:nvPicPr>
        <p:blipFill rotWithShape="1">
          <a:blip r:embed="rId2">
            <a:alphaModFix/>
          </a:blip>
          <a:srcRect/>
          <a:stretch/>
        </p:blipFill>
        <p:spPr>
          <a:xfrm>
            <a:off x="179825" y="4574850"/>
            <a:ext cx="742623" cy="420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2 column">
  <p:cSld name="Title and 2 column">
    <p:spTree>
      <p:nvGrpSpPr>
        <p:cNvPr id="1" name="Shape 19"/>
        <p:cNvGrpSpPr/>
        <p:nvPr/>
      </p:nvGrpSpPr>
      <p:grpSpPr>
        <a:xfrm>
          <a:off x="0" y="0"/>
          <a:ext cx="0" cy="0"/>
          <a:chOff x="0" y="0"/>
          <a:chExt cx="0" cy="0"/>
        </a:xfrm>
      </p:grpSpPr>
      <p:sp>
        <p:nvSpPr>
          <p:cNvPr id="20" name="Google Shape;20;p68"/>
          <p:cNvSpPr txBox="1">
            <a:spLocks noGrp="1"/>
          </p:cNvSpPr>
          <p:nvPr>
            <p:ph type="title"/>
          </p:nvPr>
        </p:nvSpPr>
        <p:spPr>
          <a:xfrm rot="-269341">
            <a:off x="315474" y="355233"/>
            <a:ext cx="6060301" cy="614084"/>
          </a:xfrm>
          <a:prstGeom prst="rect">
            <a:avLst/>
          </a:prstGeom>
          <a:solidFill>
            <a:schemeClr val="dk1"/>
          </a:solidFill>
          <a:ln>
            <a:noFill/>
          </a:ln>
        </p:spPr>
        <p:txBody>
          <a:bodyPr spcFirstLastPara="1" wrap="square" lIns="144000" tIns="90000" rIns="144000" bIns="91425" anchor="t" anchorCtr="0">
            <a:spAutoFit/>
          </a:bodyPr>
          <a:lstStyle>
            <a:lvl1pPr lvl="0" algn="l">
              <a:lnSpc>
                <a:spcPct val="100000"/>
              </a:lnSpc>
              <a:spcBef>
                <a:spcPts val="0"/>
              </a:spcBef>
              <a:spcAft>
                <a:spcPts val="0"/>
              </a:spcAft>
              <a:buSzPts val="2800"/>
              <a:buNone/>
              <a:defRPr b="0"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68"/>
          <p:cNvSpPr txBox="1">
            <a:spLocks noGrp="1"/>
          </p:cNvSpPr>
          <p:nvPr>
            <p:ph type="body" idx="1"/>
          </p:nvPr>
        </p:nvSpPr>
        <p:spPr>
          <a:xfrm>
            <a:off x="684213" y="1503680"/>
            <a:ext cx="3726562" cy="2904014"/>
          </a:xfrm>
          <a:prstGeom prst="rect">
            <a:avLst/>
          </a:prstGeom>
          <a:noFill/>
          <a:ln>
            <a:noFill/>
          </a:ln>
        </p:spPr>
        <p:txBody>
          <a:bodyPr spcFirstLastPara="1" wrap="square" lIns="91425" tIns="45700" rIns="91425" bIns="45700" anchor="t" anchorCtr="0">
            <a:noAutofit/>
          </a:bodyPr>
          <a:lstStyle>
            <a:lvl1pPr marL="457200" lvl="0" indent="-331470" algn="l">
              <a:lnSpc>
                <a:spcPct val="110000"/>
              </a:lnSpc>
              <a:spcBef>
                <a:spcPts val="0"/>
              </a:spcBef>
              <a:spcAft>
                <a:spcPts val="0"/>
              </a:spcAft>
              <a:buClr>
                <a:srgbClr val="000000"/>
              </a:buClr>
              <a:buSzPts val="1620"/>
              <a:buChar char="►"/>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2" name="Google Shape;22;p68"/>
          <p:cNvSpPr txBox="1">
            <a:spLocks noGrp="1"/>
          </p:cNvSpPr>
          <p:nvPr>
            <p:ph type="body" idx="2"/>
          </p:nvPr>
        </p:nvSpPr>
        <p:spPr>
          <a:xfrm>
            <a:off x="4733226" y="1503680"/>
            <a:ext cx="3726562" cy="2904014"/>
          </a:xfrm>
          <a:prstGeom prst="rect">
            <a:avLst/>
          </a:prstGeom>
          <a:noFill/>
          <a:ln>
            <a:noFill/>
          </a:ln>
        </p:spPr>
        <p:txBody>
          <a:bodyPr spcFirstLastPara="1" wrap="square" lIns="91425" tIns="45700" rIns="91425" bIns="45700" anchor="t" anchorCtr="0">
            <a:noAutofit/>
          </a:bodyPr>
          <a:lstStyle>
            <a:lvl1pPr marL="457200" lvl="0" indent="-331470" algn="l">
              <a:lnSpc>
                <a:spcPct val="110000"/>
              </a:lnSpc>
              <a:spcBef>
                <a:spcPts val="0"/>
              </a:spcBef>
              <a:spcAft>
                <a:spcPts val="0"/>
              </a:spcAft>
              <a:buClr>
                <a:srgbClr val="000000"/>
              </a:buClr>
              <a:buSzPts val="1620"/>
              <a:buChar char="►"/>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3" name="Google Shape;23;p68"/>
          <p:cNvPicPr preferRelativeResize="0"/>
          <p:nvPr/>
        </p:nvPicPr>
        <p:blipFill rotWithShape="1">
          <a:blip r:embed="rId2">
            <a:alphaModFix/>
          </a:blip>
          <a:srcRect/>
          <a:stretch/>
        </p:blipFill>
        <p:spPr>
          <a:xfrm>
            <a:off x="179825" y="4574850"/>
            <a:ext cx="742623" cy="420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ews Article">
  <p:cSld name="News Article">
    <p:spTree>
      <p:nvGrpSpPr>
        <p:cNvPr id="1" name="Shape 24"/>
        <p:cNvGrpSpPr/>
        <p:nvPr/>
      </p:nvGrpSpPr>
      <p:grpSpPr>
        <a:xfrm>
          <a:off x="0" y="0"/>
          <a:ext cx="0" cy="0"/>
          <a:chOff x="0" y="0"/>
          <a:chExt cx="0" cy="0"/>
        </a:xfrm>
      </p:grpSpPr>
      <p:sp>
        <p:nvSpPr>
          <p:cNvPr id="25" name="Google Shape;25;p69"/>
          <p:cNvSpPr>
            <a:spLocks noGrp="1"/>
          </p:cNvSpPr>
          <p:nvPr>
            <p:ph type="pic" idx="2"/>
          </p:nvPr>
        </p:nvSpPr>
        <p:spPr>
          <a:xfrm>
            <a:off x="1538288" y="858710"/>
            <a:ext cx="6132512" cy="3501417"/>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lvl1pPr marR="0" lvl="0" algn="ctr" rtl="0">
              <a:lnSpc>
                <a:spcPct val="110000"/>
              </a:lnSpc>
              <a:spcBef>
                <a:spcPts val="0"/>
              </a:spcBef>
              <a:spcAft>
                <a:spcPts val="0"/>
              </a:spcAft>
              <a:buClr>
                <a:srgbClr val="000000"/>
              </a:buClr>
              <a:buSzPts val="1260"/>
              <a:buFont typeface="Arial"/>
              <a:buNone/>
              <a:defRPr sz="1400" b="0" i="0" u="none" strike="noStrike" cap="none">
                <a:solidFill>
                  <a:srgbClr val="000000"/>
                </a:solidFill>
                <a:latin typeface="Arial"/>
                <a:ea typeface="Arial"/>
                <a:cs typeface="Arial"/>
                <a:sym typeface="Arial"/>
              </a:defRPr>
            </a:lvl1pPr>
            <a:lvl2pPr marR="0" lvl="1"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2pPr>
            <a:lvl3pPr marR="0" lvl="2"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3pPr>
            <a:lvl4pPr marR="0" lvl="3"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4pPr>
            <a:lvl5pPr marR="0" lvl="4"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10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69"/>
          <p:cNvSpPr txBox="1">
            <a:spLocks noGrp="1"/>
          </p:cNvSpPr>
          <p:nvPr>
            <p:ph type="title"/>
          </p:nvPr>
        </p:nvSpPr>
        <p:spPr>
          <a:xfrm rot="-269341">
            <a:off x="315474" y="355233"/>
            <a:ext cx="6060301" cy="614084"/>
          </a:xfrm>
          <a:prstGeom prst="rect">
            <a:avLst/>
          </a:prstGeom>
          <a:solidFill>
            <a:schemeClr val="dk1"/>
          </a:solidFill>
          <a:ln>
            <a:noFill/>
          </a:ln>
        </p:spPr>
        <p:txBody>
          <a:bodyPr spcFirstLastPara="1" wrap="square" lIns="144000" tIns="90000" rIns="144000" bIns="91425" anchor="t" anchorCtr="0">
            <a:spAutoFit/>
          </a:bodyPr>
          <a:lstStyle>
            <a:lvl1pPr lvl="0" algn="l">
              <a:lnSpc>
                <a:spcPct val="100000"/>
              </a:lnSpc>
              <a:spcBef>
                <a:spcPts val="0"/>
              </a:spcBef>
              <a:spcAft>
                <a:spcPts val="0"/>
              </a:spcAft>
              <a:buSzPts val="2800"/>
              <a:buNone/>
              <a:defRPr b="0"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7" name="Google Shape;27;p69"/>
          <p:cNvPicPr preferRelativeResize="0"/>
          <p:nvPr/>
        </p:nvPicPr>
        <p:blipFill rotWithShape="1">
          <a:blip r:embed="rId2">
            <a:alphaModFix/>
          </a:blip>
          <a:srcRect/>
          <a:stretch/>
        </p:blipFill>
        <p:spPr>
          <a:xfrm>
            <a:off x="179825" y="4574850"/>
            <a:ext cx="742623" cy="4202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finitions">
  <p:cSld name="Definitions">
    <p:spTree>
      <p:nvGrpSpPr>
        <p:cNvPr id="1" name="Shape 28"/>
        <p:cNvGrpSpPr/>
        <p:nvPr/>
      </p:nvGrpSpPr>
      <p:grpSpPr>
        <a:xfrm>
          <a:off x="0" y="0"/>
          <a:ext cx="0" cy="0"/>
          <a:chOff x="0" y="0"/>
          <a:chExt cx="0" cy="0"/>
        </a:xfrm>
      </p:grpSpPr>
      <p:sp>
        <p:nvSpPr>
          <p:cNvPr id="29" name="Google Shape;29;p71"/>
          <p:cNvSpPr/>
          <p:nvPr/>
        </p:nvSpPr>
        <p:spPr>
          <a:xfrm>
            <a:off x="0" y="0"/>
            <a:ext cx="3098100" cy="5143500"/>
          </a:xfrm>
          <a:prstGeom prst="rect">
            <a:avLst/>
          </a:prstGeom>
          <a:solidFill>
            <a:srgbClr val="EE31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30" name="Google Shape;30;p71"/>
          <p:cNvSpPr txBox="1">
            <a:spLocks noGrp="1"/>
          </p:cNvSpPr>
          <p:nvPr>
            <p:ph type="title"/>
          </p:nvPr>
        </p:nvSpPr>
        <p:spPr>
          <a:xfrm rot="-269341">
            <a:off x="1424419" y="387248"/>
            <a:ext cx="5242176" cy="614084"/>
          </a:xfrm>
          <a:prstGeom prst="rect">
            <a:avLst/>
          </a:prstGeom>
          <a:solidFill>
            <a:schemeClr val="dk1"/>
          </a:solidFill>
          <a:ln>
            <a:noFill/>
          </a:ln>
        </p:spPr>
        <p:txBody>
          <a:bodyPr spcFirstLastPara="1" wrap="square" lIns="144000" tIns="90000" rIns="144000" bIns="91425" anchor="t" anchorCtr="0">
            <a:spAutoFit/>
          </a:bodyPr>
          <a:lstStyle>
            <a:lvl1pPr lvl="0" algn="l">
              <a:lnSpc>
                <a:spcPct val="100000"/>
              </a:lnSpc>
              <a:spcBef>
                <a:spcPts val="0"/>
              </a:spcBef>
              <a:spcAft>
                <a:spcPts val="0"/>
              </a:spcAft>
              <a:buSzPts val="2800"/>
              <a:buNone/>
              <a:defRPr b="0"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71"/>
          <p:cNvSpPr txBox="1">
            <a:spLocks noGrp="1"/>
          </p:cNvSpPr>
          <p:nvPr>
            <p:ph type="body" idx="1"/>
          </p:nvPr>
        </p:nvSpPr>
        <p:spPr>
          <a:xfrm>
            <a:off x="4004930" y="1597571"/>
            <a:ext cx="4454857" cy="1948357"/>
          </a:xfrm>
          <a:prstGeom prst="rect">
            <a:avLst/>
          </a:prstGeom>
          <a:noFill/>
          <a:ln>
            <a:noFill/>
          </a:ln>
        </p:spPr>
        <p:txBody>
          <a:bodyPr spcFirstLastPara="1" wrap="square" lIns="91425" tIns="45700" rIns="91425" bIns="45700" anchor="ctr" anchorCtr="0">
            <a:noAutofit/>
          </a:bodyPr>
          <a:lstStyle>
            <a:lvl1pPr marL="457200" lvl="0" indent="-331470" algn="l">
              <a:lnSpc>
                <a:spcPct val="110000"/>
              </a:lnSpc>
              <a:spcBef>
                <a:spcPts val="0"/>
              </a:spcBef>
              <a:spcAft>
                <a:spcPts val="0"/>
              </a:spcAft>
              <a:buClr>
                <a:srgbClr val="000000"/>
              </a:buClr>
              <a:buSzPts val="1620"/>
              <a:buChar char="►"/>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32"/>
        <p:cNvGrpSpPr/>
        <p:nvPr/>
      </p:nvGrpSpPr>
      <p:grpSpPr>
        <a:xfrm>
          <a:off x="0" y="0"/>
          <a:ext cx="0" cy="0"/>
          <a:chOff x="0" y="0"/>
          <a:chExt cx="0" cy="0"/>
        </a:xfrm>
      </p:grpSpPr>
      <p:sp>
        <p:nvSpPr>
          <p:cNvPr id="33" name="Google Shape;33;p72"/>
          <p:cNvSpPr txBox="1">
            <a:spLocks noGrp="1"/>
          </p:cNvSpPr>
          <p:nvPr>
            <p:ph type="title"/>
          </p:nvPr>
        </p:nvSpPr>
        <p:spPr>
          <a:xfrm rot="-269341">
            <a:off x="315474" y="355233"/>
            <a:ext cx="6060301" cy="614084"/>
          </a:xfrm>
          <a:prstGeom prst="rect">
            <a:avLst/>
          </a:prstGeom>
          <a:solidFill>
            <a:schemeClr val="dk1"/>
          </a:solidFill>
          <a:ln>
            <a:noFill/>
          </a:ln>
        </p:spPr>
        <p:txBody>
          <a:bodyPr spcFirstLastPara="1" wrap="square" lIns="144000" tIns="90000" rIns="144000" bIns="91425" anchor="t" anchorCtr="0">
            <a:spAutoFit/>
          </a:bodyPr>
          <a:lstStyle>
            <a:lvl1pPr lvl="0" algn="l">
              <a:lnSpc>
                <a:spcPct val="100000"/>
              </a:lnSpc>
              <a:spcBef>
                <a:spcPts val="0"/>
              </a:spcBef>
              <a:spcAft>
                <a:spcPts val="0"/>
              </a:spcAft>
              <a:buSzPts val="2800"/>
              <a:buNone/>
              <a:defRPr b="0"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4" name="Google Shape;34;p72"/>
          <p:cNvPicPr preferRelativeResize="0"/>
          <p:nvPr/>
        </p:nvPicPr>
        <p:blipFill rotWithShape="1">
          <a:blip r:embed="rId2">
            <a:alphaModFix/>
          </a:blip>
          <a:srcRect/>
          <a:stretch/>
        </p:blipFill>
        <p:spPr>
          <a:xfrm>
            <a:off x="179825" y="4574850"/>
            <a:ext cx="742623" cy="420250"/>
          </a:xfrm>
          <a:prstGeom prst="rect">
            <a:avLst/>
          </a:prstGeom>
          <a:noFill/>
          <a:ln>
            <a:noFill/>
          </a:ln>
        </p:spPr>
      </p:pic>
      <p:sp>
        <p:nvSpPr>
          <p:cNvPr id="35" name="Google Shape;35;p72"/>
          <p:cNvSpPr txBox="1">
            <a:spLocks noGrp="1"/>
          </p:cNvSpPr>
          <p:nvPr>
            <p:ph type="body" idx="1"/>
          </p:nvPr>
        </p:nvSpPr>
        <p:spPr>
          <a:xfrm>
            <a:off x="684213" y="1503680"/>
            <a:ext cx="7775575" cy="2904014"/>
          </a:xfrm>
          <a:prstGeom prst="rect">
            <a:avLst/>
          </a:prstGeom>
          <a:noFill/>
          <a:ln>
            <a:noFill/>
          </a:ln>
        </p:spPr>
        <p:txBody>
          <a:bodyPr spcFirstLastPara="1" wrap="square" lIns="91425" tIns="45700" rIns="91425" bIns="45700" anchor="t" anchorCtr="0">
            <a:noAutofit/>
          </a:bodyPr>
          <a:lstStyle>
            <a:lvl1pPr marL="457200" lvl="0" indent="-331470" algn="l">
              <a:lnSpc>
                <a:spcPct val="110000"/>
              </a:lnSpc>
              <a:spcBef>
                <a:spcPts val="0"/>
              </a:spcBef>
              <a:spcAft>
                <a:spcPts val="0"/>
              </a:spcAft>
              <a:buClr>
                <a:srgbClr val="000000"/>
              </a:buClr>
              <a:buSzPts val="1620"/>
              <a:buChar char="►"/>
              <a:defRPr/>
            </a:lvl1pPr>
            <a:lvl2pPr marL="914400" lvl="1" indent="-331469" algn="l">
              <a:lnSpc>
                <a:spcPct val="110000"/>
              </a:lnSpc>
              <a:spcBef>
                <a:spcPts val="1000"/>
              </a:spcBef>
              <a:spcAft>
                <a:spcPts val="0"/>
              </a:spcAft>
              <a:buSzPts val="1620"/>
              <a:buChar char="►"/>
              <a:defRPr/>
            </a:lvl2pPr>
            <a:lvl3pPr marL="1371600" lvl="2" indent="-331469" algn="l">
              <a:lnSpc>
                <a:spcPct val="110000"/>
              </a:lnSpc>
              <a:spcBef>
                <a:spcPts val="1000"/>
              </a:spcBef>
              <a:spcAft>
                <a:spcPts val="0"/>
              </a:spcAft>
              <a:buSzPts val="1620"/>
              <a:buChar char="►"/>
              <a:defRPr/>
            </a:lvl3pPr>
            <a:lvl4pPr marL="1828800" lvl="3" indent="-331469" algn="l">
              <a:lnSpc>
                <a:spcPct val="110000"/>
              </a:lnSpc>
              <a:spcBef>
                <a:spcPts val="1000"/>
              </a:spcBef>
              <a:spcAft>
                <a:spcPts val="0"/>
              </a:spcAft>
              <a:buSzPts val="1620"/>
              <a:buChar char="►"/>
              <a:defRPr/>
            </a:lvl4pPr>
            <a:lvl5pPr marL="2286000" lvl="4" indent="-331470" algn="l">
              <a:lnSpc>
                <a:spcPct val="110000"/>
              </a:lnSpc>
              <a:spcBef>
                <a:spcPts val="1000"/>
              </a:spcBef>
              <a:spcAft>
                <a:spcPts val="0"/>
              </a:spcAft>
              <a:buSzPts val="1620"/>
              <a:buChar char="►"/>
              <a:defRPr/>
            </a:lvl5pPr>
            <a:lvl6pPr marL="2743200" lvl="5" indent="-228600" algn="l">
              <a:lnSpc>
                <a:spcPct val="100000"/>
              </a:lnSpc>
              <a:spcBef>
                <a:spcPts val="10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73"/>
          <p:cNvPicPr preferRelativeResize="0"/>
          <p:nvPr/>
        </p:nvPicPr>
        <p:blipFill rotWithShape="1">
          <a:blip r:embed="rId2">
            <a:alphaModFix/>
          </a:blip>
          <a:srcRect l="475" r="485"/>
          <a:stretch/>
        </p:blipFill>
        <p:spPr>
          <a:xfrm>
            <a:off x="179825" y="4574850"/>
            <a:ext cx="742623" cy="4202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9"/>
        <p:cNvGrpSpPr/>
        <p:nvPr/>
      </p:nvGrpSpPr>
      <p:grpSpPr>
        <a:xfrm>
          <a:off x="0" y="0"/>
          <a:ext cx="0" cy="0"/>
          <a:chOff x="0" y="0"/>
          <a:chExt cx="0" cy="0"/>
        </a:xfrm>
      </p:grpSpPr>
      <p:sp>
        <p:nvSpPr>
          <p:cNvPr id="40" name="Google Shape;40;p70"/>
          <p:cNvSpPr txBox="1">
            <a:spLocks noGrp="1"/>
          </p:cNvSpPr>
          <p:nvPr>
            <p:ph type="title"/>
          </p:nvPr>
        </p:nvSpPr>
        <p:spPr>
          <a:xfrm rot="-269341">
            <a:off x="315474" y="355233"/>
            <a:ext cx="6060301" cy="614084"/>
          </a:xfrm>
          <a:prstGeom prst="rect">
            <a:avLst/>
          </a:prstGeom>
          <a:solidFill>
            <a:schemeClr val="dk1"/>
          </a:solidFill>
          <a:ln>
            <a:noFill/>
          </a:ln>
        </p:spPr>
        <p:txBody>
          <a:bodyPr spcFirstLastPara="1" wrap="square" lIns="144000" tIns="90000" rIns="144000" bIns="91425" anchor="t" anchorCtr="0">
            <a:spAutoFit/>
          </a:bodyPr>
          <a:lstStyle>
            <a:lvl1pPr lvl="0" algn="l">
              <a:lnSpc>
                <a:spcPct val="100000"/>
              </a:lnSpc>
              <a:spcBef>
                <a:spcPts val="0"/>
              </a:spcBef>
              <a:spcAft>
                <a:spcPts val="0"/>
              </a:spcAft>
              <a:buSzPts val="2800"/>
              <a:buNone/>
              <a:defRPr b="0"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41" name="Google Shape;41;p70"/>
          <p:cNvPicPr preferRelativeResize="0"/>
          <p:nvPr/>
        </p:nvPicPr>
        <p:blipFill rotWithShape="1">
          <a:blip r:embed="rId2">
            <a:alphaModFix/>
          </a:blip>
          <a:srcRect/>
          <a:stretch/>
        </p:blipFill>
        <p:spPr>
          <a:xfrm>
            <a:off x="179825" y="4574850"/>
            <a:ext cx="742623" cy="4202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311700" y="445025"/>
            <a:ext cx="8520600" cy="572700"/>
          </a:xfrm>
          <a:prstGeom prst="rect">
            <a:avLst/>
          </a:prstGeom>
          <a:noFill/>
          <a:ln>
            <a:noFill/>
          </a:ln>
        </p:spPr>
        <p:txBody>
          <a:bodyPr spcFirstLastPara="1" wrap="square" lIns="144000" tIns="90000" rIns="144000"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305991" y="1369219"/>
            <a:ext cx="8526309" cy="3038475"/>
          </a:xfrm>
          <a:prstGeom prst="rect">
            <a:avLst/>
          </a:prstGeom>
          <a:noFill/>
          <a:ln>
            <a:noFill/>
          </a:ln>
        </p:spPr>
        <p:txBody>
          <a:bodyPr spcFirstLastPara="1" wrap="square" lIns="91425" tIns="45700" rIns="91425" bIns="45700" anchor="t" anchorCtr="0">
            <a:normAutofit/>
          </a:bodyPr>
          <a:lstStyle>
            <a:lvl1pPr marL="457200" marR="0" lvl="0" indent="-308610" algn="l" rtl="0">
              <a:lnSpc>
                <a:spcPct val="110000"/>
              </a:lnSpc>
              <a:spcBef>
                <a:spcPts val="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1pPr>
            <a:lvl2pPr marL="914400" marR="0" lvl="1" indent="-308610"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2pPr>
            <a:lvl3pPr marL="1371600" marR="0" lvl="2" indent="-308610"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3pPr>
            <a:lvl4pPr marL="1828800" marR="0" lvl="3" indent="-308610"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4pPr>
            <a:lvl5pPr marL="2286000" marR="0" lvl="4" indent="-308610" algn="l" rtl="0">
              <a:lnSpc>
                <a:spcPct val="110000"/>
              </a:lnSpc>
              <a:spcBef>
                <a:spcPts val="1000"/>
              </a:spcBef>
              <a:spcAft>
                <a:spcPts val="0"/>
              </a:spcAft>
              <a:buClr>
                <a:srgbClr val="000000"/>
              </a:buClr>
              <a:buSzPts val="1260"/>
              <a:buFont typeface="Arial"/>
              <a:buChar char="►"/>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10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431">
          <p15:clr>
            <a:srgbClr val="F26B43"/>
          </p15:clr>
        </p15:guide>
        <p15:guide id="4" pos="5329">
          <p15:clr>
            <a:srgbClr val="F26B43"/>
          </p15:clr>
        </p15:guide>
        <p15:guide id="5" orient="horz" pos="2777">
          <p15:clr>
            <a:srgbClr val="F26B43"/>
          </p15:clr>
        </p15:guide>
        <p15:guide id="6" orient="horz" pos="463">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3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3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
          <p:cNvPicPr preferRelativeResize="0"/>
          <p:nvPr/>
        </p:nvPicPr>
        <p:blipFill rotWithShape="1">
          <a:blip r:embed="rId3">
            <a:alphaModFix/>
          </a:blip>
          <a:srcRect b="33932"/>
          <a:stretch/>
        </p:blipFill>
        <p:spPr>
          <a:xfrm>
            <a:off x="3082475" y="1130773"/>
            <a:ext cx="2979051" cy="1745774"/>
          </a:xfrm>
          <a:prstGeom prst="rect">
            <a:avLst/>
          </a:prstGeom>
          <a:noFill/>
          <a:ln>
            <a:noFill/>
          </a:ln>
        </p:spPr>
      </p:pic>
      <p:pic>
        <p:nvPicPr>
          <p:cNvPr id="66" name="Google Shape;66;p1"/>
          <p:cNvPicPr preferRelativeResize="0"/>
          <p:nvPr/>
        </p:nvPicPr>
        <p:blipFill rotWithShape="1">
          <a:blip r:embed="rId4">
            <a:alphaModFix/>
          </a:blip>
          <a:srcRect/>
          <a:stretch/>
        </p:blipFill>
        <p:spPr>
          <a:xfrm rot="1211976">
            <a:off x="-1049957" y="220218"/>
            <a:ext cx="3947403" cy="6135270"/>
          </a:xfrm>
          <a:prstGeom prst="rect">
            <a:avLst/>
          </a:prstGeom>
          <a:noFill/>
          <a:ln>
            <a:noFill/>
          </a:ln>
        </p:spPr>
      </p:pic>
      <p:pic>
        <p:nvPicPr>
          <p:cNvPr id="67" name="Google Shape;67;p1"/>
          <p:cNvPicPr preferRelativeResize="0"/>
          <p:nvPr/>
        </p:nvPicPr>
        <p:blipFill rotWithShape="1">
          <a:blip r:embed="rId5">
            <a:alphaModFix/>
          </a:blip>
          <a:srcRect/>
          <a:stretch/>
        </p:blipFill>
        <p:spPr>
          <a:xfrm rot="674951">
            <a:off x="5842197" y="14226"/>
            <a:ext cx="4138859" cy="2961918"/>
          </a:xfrm>
          <a:prstGeom prst="rect">
            <a:avLst/>
          </a:prstGeom>
          <a:noFill/>
          <a:ln>
            <a:noFill/>
          </a:ln>
        </p:spPr>
      </p:pic>
      <p:pic>
        <p:nvPicPr>
          <p:cNvPr id="68" name="Google Shape;68;p1"/>
          <p:cNvPicPr preferRelativeResize="0"/>
          <p:nvPr/>
        </p:nvPicPr>
        <p:blipFill rotWithShape="1">
          <a:blip r:embed="rId6">
            <a:alphaModFix/>
          </a:blip>
          <a:srcRect/>
          <a:stretch/>
        </p:blipFill>
        <p:spPr>
          <a:xfrm rot="-403158">
            <a:off x="6562217" y="2561968"/>
            <a:ext cx="2698830" cy="3521061"/>
          </a:xfrm>
          <a:prstGeom prst="rect">
            <a:avLst/>
          </a:prstGeom>
          <a:noFill/>
          <a:ln>
            <a:noFill/>
          </a:ln>
        </p:spPr>
      </p:pic>
      <p:pic>
        <p:nvPicPr>
          <p:cNvPr id="69" name="Google Shape;69;p1"/>
          <p:cNvPicPr preferRelativeResize="0"/>
          <p:nvPr/>
        </p:nvPicPr>
        <p:blipFill rotWithShape="1">
          <a:blip r:embed="rId7">
            <a:alphaModFix/>
          </a:blip>
          <a:srcRect/>
          <a:stretch/>
        </p:blipFill>
        <p:spPr>
          <a:xfrm>
            <a:off x="4753420" y="4562874"/>
            <a:ext cx="1077742" cy="252875"/>
          </a:xfrm>
          <a:prstGeom prst="rect">
            <a:avLst/>
          </a:prstGeom>
          <a:noFill/>
          <a:ln>
            <a:noFill/>
          </a:ln>
        </p:spPr>
      </p:pic>
      <p:pic>
        <p:nvPicPr>
          <p:cNvPr id="70" name="Google Shape;70;p1"/>
          <p:cNvPicPr preferRelativeResize="0"/>
          <p:nvPr/>
        </p:nvPicPr>
        <p:blipFill rotWithShape="1">
          <a:blip r:embed="rId8">
            <a:alphaModFix/>
          </a:blip>
          <a:srcRect/>
          <a:stretch/>
        </p:blipFill>
        <p:spPr>
          <a:xfrm>
            <a:off x="3312825" y="4576537"/>
            <a:ext cx="1006326" cy="225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1"/>
          <p:cNvSpPr txBox="1"/>
          <p:nvPr/>
        </p:nvSpPr>
        <p:spPr>
          <a:xfrm>
            <a:off x="5543810" y="1100030"/>
            <a:ext cx="3511800" cy="137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1" i="0" u="none" strike="noStrike" cap="none">
                <a:solidFill>
                  <a:srgbClr val="000000"/>
                </a:solidFill>
                <a:latin typeface="Arial"/>
                <a:ea typeface="Arial"/>
                <a:cs typeface="Arial"/>
                <a:sym typeface="Arial"/>
              </a:rPr>
              <a:t>Answered these questions? </a:t>
            </a:r>
            <a:endParaRPr sz="2000" b="1"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2000" b="0" i="0" u="none" strike="noStrike" cap="none">
                <a:solidFill>
                  <a:srgbClr val="000000"/>
                </a:solidFill>
                <a:latin typeface="Arial"/>
                <a:ea typeface="Arial"/>
                <a:cs typeface="Arial"/>
                <a:sym typeface="Arial"/>
              </a:rPr>
              <a:t>Now plan a short presentation of your case study to give to the rest of the class. </a:t>
            </a:r>
            <a:endParaRPr sz="2000" b="0" i="0" u="none" strike="noStrike" cap="none">
              <a:solidFill>
                <a:srgbClr val="000000"/>
              </a:solidFill>
              <a:latin typeface="Arial"/>
              <a:ea typeface="Arial"/>
              <a:cs typeface="Arial"/>
              <a:sym typeface="Arial"/>
            </a:endParaRPr>
          </a:p>
        </p:txBody>
      </p:sp>
      <p:sp>
        <p:nvSpPr>
          <p:cNvPr id="177" name="Google Shape;177;p11"/>
          <p:cNvSpPr txBox="1">
            <a:spLocks noGrp="1"/>
          </p:cNvSpPr>
          <p:nvPr>
            <p:ph type="title"/>
          </p:nvPr>
        </p:nvSpPr>
        <p:spPr>
          <a:xfrm rot="-269341">
            <a:off x="358668" y="296465"/>
            <a:ext cx="2665989" cy="621016"/>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Case Studies</a:t>
            </a:r>
            <a:endParaRPr/>
          </a:p>
        </p:txBody>
      </p:sp>
      <p:sp>
        <p:nvSpPr>
          <p:cNvPr id="178" name="Google Shape;178;p11"/>
          <p:cNvSpPr txBox="1">
            <a:spLocks noGrp="1"/>
          </p:cNvSpPr>
          <p:nvPr>
            <p:ph type="body" idx="2"/>
          </p:nvPr>
        </p:nvSpPr>
        <p:spPr>
          <a:xfrm>
            <a:off x="489812" y="1166398"/>
            <a:ext cx="4745865" cy="9507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accent2"/>
              </a:buClr>
              <a:buSzPts val="1620"/>
              <a:buNone/>
            </a:pPr>
            <a:r>
              <a:rPr lang="en-US" sz="2000">
                <a:solidFill>
                  <a:schemeClr val="accent2"/>
                </a:solidFill>
              </a:rPr>
              <a:t>Read through or watch your example of information that has been shared online. </a:t>
            </a:r>
            <a:endParaRPr sz="2000">
              <a:solidFill>
                <a:schemeClr val="accent2"/>
              </a:solidFill>
            </a:endParaRPr>
          </a:p>
          <a:p>
            <a:pPr marL="0" lvl="0" indent="0" algn="l" rtl="0">
              <a:lnSpc>
                <a:spcPct val="110000"/>
              </a:lnSpc>
              <a:spcBef>
                <a:spcPts val="1000"/>
              </a:spcBef>
              <a:spcAft>
                <a:spcPts val="0"/>
              </a:spcAft>
              <a:buClr>
                <a:srgbClr val="000000"/>
              </a:buClr>
              <a:buSzPts val="1620"/>
              <a:buFont typeface="Arial"/>
              <a:buNone/>
            </a:pPr>
            <a:r>
              <a:rPr lang="en-US" sz="2000"/>
              <a:t>In your groups, discuss:</a:t>
            </a:r>
            <a:endParaRPr sz="2000"/>
          </a:p>
          <a:p>
            <a:pPr marL="273050" lvl="0" indent="-273050" algn="l" rtl="0">
              <a:lnSpc>
                <a:spcPct val="110000"/>
              </a:lnSpc>
              <a:spcBef>
                <a:spcPts val="1000"/>
              </a:spcBef>
              <a:spcAft>
                <a:spcPts val="0"/>
              </a:spcAft>
              <a:buClr>
                <a:schemeClr val="accent2"/>
              </a:buClr>
              <a:buSzPts val="1620"/>
              <a:buChar char="►"/>
            </a:pPr>
            <a:r>
              <a:rPr lang="en-US" sz="2000">
                <a:solidFill>
                  <a:schemeClr val="accent2"/>
                </a:solidFill>
              </a:rPr>
              <a:t>Do you think this information is trustworthy? </a:t>
            </a:r>
            <a:endParaRPr sz="2000">
              <a:solidFill>
                <a:schemeClr val="accent2"/>
              </a:solidFill>
            </a:endParaRPr>
          </a:p>
          <a:p>
            <a:pPr marL="273050" lvl="0" indent="-273050" algn="l" rtl="0">
              <a:lnSpc>
                <a:spcPct val="110000"/>
              </a:lnSpc>
              <a:spcBef>
                <a:spcPts val="1000"/>
              </a:spcBef>
              <a:spcAft>
                <a:spcPts val="0"/>
              </a:spcAft>
              <a:buClr>
                <a:schemeClr val="accent2"/>
              </a:buClr>
              <a:buSzPts val="1620"/>
              <a:buChar char="►"/>
            </a:pPr>
            <a:r>
              <a:rPr lang="en-US" sz="2000">
                <a:solidFill>
                  <a:schemeClr val="accent2"/>
                </a:solidFill>
              </a:rPr>
              <a:t>Why is/isn’t it trustworthy? </a:t>
            </a:r>
            <a:endParaRPr sz="2000">
              <a:solidFill>
                <a:schemeClr val="accent2"/>
              </a:solidFill>
            </a:endParaRPr>
          </a:p>
          <a:p>
            <a:pPr marL="273050" lvl="0" indent="-273050" algn="l" rtl="0">
              <a:lnSpc>
                <a:spcPct val="110000"/>
              </a:lnSpc>
              <a:spcBef>
                <a:spcPts val="1000"/>
              </a:spcBef>
              <a:spcAft>
                <a:spcPts val="0"/>
              </a:spcAft>
              <a:buClr>
                <a:schemeClr val="accent2"/>
              </a:buClr>
              <a:buSzPts val="1620"/>
              <a:buChar char="►"/>
            </a:pPr>
            <a:r>
              <a:rPr lang="en-US" sz="2000">
                <a:solidFill>
                  <a:schemeClr val="accent2"/>
                </a:solidFill>
              </a:rPr>
              <a:t>Do you think this content should be shared around online? </a:t>
            </a:r>
            <a:endParaRPr sz="2000">
              <a:solidFill>
                <a:schemeClr val="accent2"/>
              </a:solidFill>
            </a:endParaRPr>
          </a:p>
          <a:p>
            <a:pPr marL="0" lvl="0" indent="0" algn="l" rtl="0">
              <a:lnSpc>
                <a:spcPct val="110000"/>
              </a:lnSpc>
              <a:spcBef>
                <a:spcPts val="1000"/>
              </a:spcBef>
              <a:spcAft>
                <a:spcPts val="0"/>
              </a:spcAft>
              <a:buClr>
                <a:srgbClr val="000000"/>
              </a:buClr>
              <a:buSzPts val="1620"/>
              <a:buNone/>
            </a:pPr>
            <a:endParaRPr sz="1800">
              <a:solidFill>
                <a:srgbClr val="FF0000"/>
              </a:solidFill>
              <a:latin typeface="Arial"/>
              <a:ea typeface="Arial"/>
              <a:cs typeface="Arial"/>
              <a:sym typeface="Arial"/>
            </a:endParaRPr>
          </a:p>
        </p:txBody>
      </p:sp>
      <p:pic>
        <p:nvPicPr>
          <p:cNvPr id="179" name="Google Shape;179;p11"/>
          <p:cNvPicPr preferRelativeResize="0"/>
          <p:nvPr/>
        </p:nvPicPr>
        <p:blipFill rotWithShape="1">
          <a:blip r:embed="rId3">
            <a:alphaModFix/>
          </a:blip>
          <a:srcRect/>
          <a:stretch/>
        </p:blipFill>
        <p:spPr>
          <a:xfrm rot="515230">
            <a:off x="5879248" y="2882081"/>
            <a:ext cx="2748156" cy="24543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2"/>
          <p:cNvSpPr txBox="1">
            <a:spLocks noGrp="1"/>
          </p:cNvSpPr>
          <p:nvPr>
            <p:ph type="title"/>
          </p:nvPr>
        </p:nvSpPr>
        <p:spPr>
          <a:xfrm rot="-269341">
            <a:off x="113980" y="350256"/>
            <a:ext cx="6113574" cy="651670"/>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Different Types of False Information</a:t>
            </a:r>
            <a:endParaRPr/>
          </a:p>
        </p:txBody>
      </p:sp>
      <p:pic>
        <p:nvPicPr>
          <p:cNvPr id="186" name="Google Shape;186;p12"/>
          <p:cNvPicPr preferRelativeResize="0"/>
          <p:nvPr/>
        </p:nvPicPr>
        <p:blipFill rotWithShape="1">
          <a:blip r:embed="rId3">
            <a:alphaModFix/>
          </a:blip>
          <a:srcRect l="39" r="37"/>
          <a:stretch/>
        </p:blipFill>
        <p:spPr>
          <a:xfrm>
            <a:off x="0" y="1336428"/>
            <a:ext cx="2984822" cy="2998705"/>
          </a:xfrm>
          <a:prstGeom prst="rect">
            <a:avLst/>
          </a:prstGeom>
          <a:noFill/>
          <a:ln>
            <a:noFill/>
          </a:ln>
        </p:spPr>
      </p:pic>
      <p:pic>
        <p:nvPicPr>
          <p:cNvPr id="187" name="Google Shape;187;p12"/>
          <p:cNvPicPr preferRelativeResize="0"/>
          <p:nvPr/>
        </p:nvPicPr>
        <p:blipFill rotWithShape="1">
          <a:blip r:embed="rId4">
            <a:alphaModFix/>
          </a:blip>
          <a:srcRect l="39" r="37"/>
          <a:stretch/>
        </p:blipFill>
        <p:spPr>
          <a:xfrm>
            <a:off x="6159178" y="1336427"/>
            <a:ext cx="2984822" cy="2998705"/>
          </a:xfrm>
          <a:prstGeom prst="rect">
            <a:avLst/>
          </a:prstGeom>
          <a:noFill/>
          <a:ln>
            <a:noFill/>
          </a:ln>
        </p:spPr>
      </p:pic>
      <p:sp>
        <p:nvSpPr>
          <p:cNvPr id="188" name="Google Shape;188;p12"/>
          <p:cNvSpPr txBox="1"/>
          <p:nvPr/>
        </p:nvSpPr>
        <p:spPr>
          <a:xfrm>
            <a:off x="3170767" y="1748085"/>
            <a:ext cx="2988411" cy="17774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7030A0"/>
                </a:solidFill>
                <a:latin typeface="Arial"/>
                <a:ea typeface="Arial"/>
                <a:cs typeface="Arial"/>
                <a:sym typeface="Arial"/>
              </a:rPr>
              <a:t>Deepfake Videos</a:t>
            </a:r>
            <a:endParaRPr sz="1400" b="0" i="0" u="none" strike="noStrike" cap="none">
              <a:solidFill>
                <a:srgbClr val="7030A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7030A0"/>
                </a:solidFill>
                <a:latin typeface="Arial"/>
                <a:ea typeface="Arial"/>
                <a:cs typeface="Arial"/>
                <a:sym typeface="Arial"/>
              </a:rPr>
              <a:t>Conspiracy Theory</a:t>
            </a:r>
            <a:endParaRPr sz="1400" b="0" i="0" u="none" strike="noStrike" cap="none">
              <a:solidFill>
                <a:srgbClr val="7030A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7030A0"/>
                </a:solidFill>
                <a:latin typeface="Arial"/>
                <a:ea typeface="Arial"/>
                <a:cs typeface="Arial"/>
                <a:sym typeface="Arial"/>
              </a:rPr>
              <a:t>Clickbait</a:t>
            </a:r>
            <a:endParaRPr sz="1400" b="0" i="0" u="none" strike="noStrike" cap="none">
              <a:solidFill>
                <a:srgbClr val="7030A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7030A0"/>
                </a:solidFill>
                <a:latin typeface="Arial"/>
                <a:ea typeface="Arial"/>
                <a:cs typeface="Arial"/>
                <a:sym typeface="Arial"/>
              </a:rPr>
              <a:t>Misinformation</a:t>
            </a:r>
            <a:endParaRPr sz="1400" b="0" i="0" u="none" strike="noStrike" cap="none">
              <a:solidFill>
                <a:srgbClr val="7030A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3"/>
          <p:cNvSpPr txBox="1">
            <a:spLocks noGrp="1"/>
          </p:cNvSpPr>
          <p:nvPr>
            <p:ph type="title"/>
          </p:nvPr>
        </p:nvSpPr>
        <p:spPr>
          <a:xfrm rot="-269535">
            <a:off x="320702" y="387142"/>
            <a:ext cx="2635196" cy="614179"/>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Fact vs Fiction</a:t>
            </a:r>
            <a:endParaRPr/>
          </a:p>
        </p:txBody>
      </p:sp>
      <p:sp>
        <p:nvSpPr>
          <p:cNvPr id="195" name="Google Shape;195;p13"/>
          <p:cNvSpPr txBox="1">
            <a:spLocks noGrp="1"/>
          </p:cNvSpPr>
          <p:nvPr>
            <p:ph type="body" idx="1"/>
          </p:nvPr>
        </p:nvSpPr>
        <p:spPr>
          <a:xfrm>
            <a:off x="599991" y="1833616"/>
            <a:ext cx="7837380" cy="2464129"/>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rgbClr val="485D66"/>
              </a:buClr>
              <a:buSzPts val="1260"/>
              <a:buChar char="►"/>
            </a:pPr>
            <a:r>
              <a:rPr lang="en-US">
                <a:solidFill>
                  <a:srgbClr val="485D66"/>
                </a:solidFill>
                <a:latin typeface="Arial"/>
                <a:ea typeface="Arial"/>
                <a:cs typeface="Arial"/>
                <a:sym typeface="Arial"/>
              </a:rPr>
              <a:t> </a:t>
            </a:r>
            <a:endParaRPr>
              <a:solidFill>
                <a:srgbClr val="485D66"/>
              </a:solidFill>
              <a:latin typeface="Arial"/>
              <a:ea typeface="Arial"/>
              <a:cs typeface="Arial"/>
              <a:sym typeface="Arial"/>
            </a:endParaRPr>
          </a:p>
          <a:p>
            <a:pPr marL="266700" lvl="0" indent="-266700" algn="l" rtl="0">
              <a:lnSpc>
                <a:spcPct val="110000"/>
              </a:lnSpc>
              <a:spcBef>
                <a:spcPts val="600"/>
              </a:spcBef>
              <a:spcAft>
                <a:spcPts val="0"/>
              </a:spcAft>
              <a:buClr>
                <a:srgbClr val="485D66"/>
              </a:buClr>
              <a:buSzPts val="1260"/>
              <a:buChar char="►"/>
            </a:pPr>
            <a:r>
              <a:rPr lang="en-US">
                <a:solidFill>
                  <a:srgbClr val="485D66"/>
                </a:solidFill>
                <a:latin typeface="Arial"/>
                <a:ea typeface="Arial"/>
                <a:cs typeface="Arial"/>
                <a:sym typeface="Arial"/>
              </a:rPr>
              <a:t> </a:t>
            </a:r>
            <a:endParaRPr>
              <a:solidFill>
                <a:srgbClr val="485D66"/>
              </a:solidFill>
              <a:latin typeface="Arial"/>
              <a:ea typeface="Arial"/>
              <a:cs typeface="Arial"/>
              <a:sym typeface="Arial"/>
            </a:endParaRPr>
          </a:p>
          <a:p>
            <a:pPr marL="266700" lvl="0" indent="-266700" algn="l" rtl="0">
              <a:lnSpc>
                <a:spcPct val="110000"/>
              </a:lnSpc>
              <a:spcBef>
                <a:spcPts val="600"/>
              </a:spcBef>
              <a:spcAft>
                <a:spcPts val="0"/>
              </a:spcAft>
              <a:buClr>
                <a:srgbClr val="485D66"/>
              </a:buClr>
              <a:buSzPts val="1260"/>
              <a:buChar char="►"/>
            </a:pPr>
            <a:r>
              <a:rPr lang="en-US">
                <a:solidFill>
                  <a:srgbClr val="485D66"/>
                </a:solidFill>
              </a:rPr>
              <a:t> </a:t>
            </a:r>
            <a:endParaRPr>
              <a:solidFill>
                <a:srgbClr val="485D66"/>
              </a:solidFill>
            </a:endParaRPr>
          </a:p>
          <a:p>
            <a:pPr marL="266700" lvl="0" indent="-266700" algn="l" rtl="0">
              <a:lnSpc>
                <a:spcPct val="110000"/>
              </a:lnSpc>
              <a:spcBef>
                <a:spcPts val="600"/>
              </a:spcBef>
              <a:spcAft>
                <a:spcPts val="0"/>
              </a:spcAft>
              <a:buClr>
                <a:srgbClr val="485D66"/>
              </a:buClr>
              <a:buSzPts val="1260"/>
              <a:buChar char="►"/>
            </a:pPr>
            <a:r>
              <a:rPr lang="en-US">
                <a:solidFill>
                  <a:srgbClr val="485D66"/>
                </a:solidFill>
              </a:rPr>
              <a:t> </a:t>
            </a:r>
            <a:endParaRPr>
              <a:solidFill>
                <a:srgbClr val="485D66"/>
              </a:solidFill>
            </a:endParaRPr>
          </a:p>
          <a:p>
            <a:pPr marL="266700" lvl="0" indent="-266700" algn="l" rtl="0">
              <a:lnSpc>
                <a:spcPct val="110000"/>
              </a:lnSpc>
              <a:spcBef>
                <a:spcPts val="600"/>
              </a:spcBef>
              <a:spcAft>
                <a:spcPts val="0"/>
              </a:spcAft>
              <a:buClr>
                <a:srgbClr val="485D66"/>
              </a:buClr>
              <a:buSzPts val="1260"/>
              <a:buChar char="►"/>
            </a:pPr>
            <a:r>
              <a:rPr lang="en-US">
                <a:solidFill>
                  <a:srgbClr val="485D66"/>
                </a:solidFill>
              </a:rPr>
              <a:t> </a:t>
            </a:r>
            <a:endParaRPr>
              <a:solidFill>
                <a:srgbClr val="485D66"/>
              </a:solidFill>
            </a:endParaRPr>
          </a:p>
          <a:p>
            <a:pPr marL="266700" lvl="0" indent="-266700" algn="l" rtl="0">
              <a:lnSpc>
                <a:spcPct val="110000"/>
              </a:lnSpc>
              <a:spcBef>
                <a:spcPts val="600"/>
              </a:spcBef>
              <a:spcAft>
                <a:spcPts val="0"/>
              </a:spcAft>
              <a:buClr>
                <a:srgbClr val="485D66"/>
              </a:buClr>
              <a:buSzPts val="1260"/>
              <a:buChar char="►"/>
            </a:pPr>
            <a:r>
              <a:rPr lang="en-US">
                <a:solidFill>
                  <a:srgbClr val="485D66"/>
                </a:solidFill>
              </a:rPr>
              <a:t> </a:t>
            </a:r>
            <a:endParaRPr>
              <a:solidFill>
                <a:srgbClr val="485D66"/>
              </a:solidFill>
            </a:endParaRPr>
          </a:p>
          <a:p>
            <a:pPr marL="266700" lvl="0" indent="-266700" algn="l" rtl="0">
              <a:lnSpc>
                <a:spcPct val="110000"/>
              </a:lnSpc>
              <a:spcBef>
                <a:spcPts val="600"/>
              </a:spcBef>
              <a:spcAft>
                <a:spcPts val="0"/>
              </a:spcAft>
              <a:buClr>
                <a:srgbClr val="485D66"/>
              </a:buClr>
              <a:buSzPts val="1260"/>
              <a:buChar char="►"/>
            </a:pPr>
            <a:r>
              <a:rPr lang="en-US">
                <a:solidFill>
                  <a:srgbClr val="485D66"/>
                </a:solidFill>
              </a:rPr>
              <a:t> </a:t>
            </a:r>
            <a:endParaRPr>
              <a:solidFill>
                <a:srgbClr val="485D66"/>
              </a:solidFill>
            </a:endParaRPr>
          </a:p>
          <a:p>
            <a:pPr marL="266700" lvl="0" indent="-266700" algn="l" rtl="0">
              <a:lnSpc>
                <a:spcPct val="110000"/>
              </a:lnSpc>
              <a:spcBef>
                <a:spcPts val="600"/>
              </a:spcBef>
              <a:spcAft>
                <a:spcPts val="0"/>
              </a:spcAft>
              <a:buClr>
                <a:srgbClr val="485D66"/>
              </a:buClr>
              <a:buSzPts val="1260"/>
              <a:buChar char="►"/>
            </a:pPr>
            <a:r>
              <a:rPr lang="en-US">
                <a:solidFill>
                  <a:srgbClr val="485D66"/>
                </a:solidFill>
              </a:rPr>
              <a:t> </a:t>
            </a:r>
            <a:endParaRPr>
              <a:solidFill>
                <a:srgbClr val="485D66"/>
              </a:solidFill>
            </a:endParaRPr>
          </a:p>
        </p:txBody>
      </p:sp>
      <p:sp>
        <p:nvSpPr>
          <p:cNvPr id="196" name="Google Shape;196;p13"/>
          <p:cNvSpPr/>
          <p:nvPr/>
        </p:nvSpPr>
        <p:spPr>
          <a:xfrm>
            <a:off x="373009" y="1344039"/>
            <a:ext cx="845978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accent2"/>
                </a:solidFill>
                <a:latin typeface="Arial"/>
                <a:ea typeface="Arial"/>
                <a:cs typeface="Arial"/>
                <a:sym typeface="Arial"/>
              </a:rPr>
              <a:t>As a class, write a list of the key indicators of dis- and misinformation: </a:t>
            </a:r>
            <a:endParaRPr sz="2000" b="0" i="0" u="none" strike="noStrike" cap="none">
              <a:solidFill>
                <a:schemeClr val="accent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4"/>
          <p:cNvSpPr txBox="1"/>
          <p:nvPr/>
        </p:nvSpPr>
        <p:spPr>
          <a:xfrm>
            <a:off x="5678387" y="1148490"/>
            <a:ext cx="3511800" cy="137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1" i="0" u="none" strike="noStrike" cap="none">
                <a:solidFill>
                  <a:srgbClr val="000000"/>
                </a:solidFill>
                <a:latin typeface="Arial"/>
                <a:ea typeface="Arial"/>
                <a:cs typeface="Arial"/>
                <a:sym typeface="Arial"/>
              </a:rPr>
              <a:t>Extension: </a:t>
            </a:r>
            <a:r>
              <a:rPr lang="en-US" sz="2000" b="0" i="0" u="none" strike="noStrike" cap="none">
                <a:solidFill>
                  <a:srgbClr val="000000"/>
                </a:solidFill>
                <a:latin typeface="Arial"/>
                <a:ea typeface="Arial"/>
                <a:cs typeface="Arial"/>
                <a:sym typeface="Arial"/>
              </a:rPr>
              <a:t>what steps might you take to </a:t>
            </a:r>
            <a:r>
              <a:rPr lang="en-US" sz="2000" b="0" i="0" u="sng" strike="noStrike" cap="none">
                <a:solidFill>
                  <a:srgbClr val="000000"/>
                </a:solidFill>
                <a:latin typeface="Arial"/>
                <a:ea typeface="Arial"/>
                <a:cs typeface="Arial"/>
                <a:sym typeface="Arial"/>
              </a:rPr>
              <a:t>counter the spread of this information </a:t>
            </a:r>
            <a:r>
              <a:rPr lang="en-US" sz="2000" b="0" i="0" u="none" strike="noStrike" cap="none">
                <a:solidFill>
                  <a:srgbClr val="000000"/>
                </a:solidFill>
                <a:latin typeface="Arial"/>
                <a:ea typeface="Arial"/>
                <a:cs typeface="Arial"/>
                <a:sym typeface="Arial"/>
              </a:rPr>
              <a:t>if you discovered it online, or saw a friend/relative sharing it? </a:t>
            </a:r>
            <a:endParaRPr sz="2000" b="0" i="0" u="none" strike="noStrike" cap="none">
              <a:solidFill>
                <a:srgbClr val="000000"/>
              </a:solidFill>
              <a:latin typeface="Arial"/>
              <a:ea typeface="Arial"/>
              <a:cs typeface="Arial"/>
              <a:sym typeface="Arial"/>
            </a:endParaRPr>
          </a:p>
        </p:txBody>
      </p:sp>
      <p:sp>
        <p:nvSpPr>
          <p:cNvPr id="203" name="Google Shape;203;p14"/>
          <p:cNvSpPr txBox="1">
            <a:spLocks noGrp="1"/>
          </p:cNvSpPr>
          <p:nvPr>
            <p:ph type="title"/>
          </p:nvPr>
        </p:nvSpPr>
        <p:spPr>
          <a:xfrm rot="-269341">
            <a:off x="424929" y="283214"/>
            <a:ext cx="2665989" cy="621016"/>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Case Studies</a:t>
            </a:r>
            <a:endParaRPr/>
          </a:p>
        </p:txBody>
      </p:sp>
      <p:pic>
        <p:nvPicPr>
          <p:cNvPr id="204" name="Google Shape;204;p14"/>
          <p:cNvPicPr preferRelativeResize="0"/>
          <p:nvPr/>
        </p:nvPicPr>
        <p:blipFill rotWithShape="1">
          <a:blip r:embed="rId3">
            <a:alphaModFix/>
          </a:blip>
          <a:srcRect/>
          <a:stretch/>
        </p:blipFill>
        <p:spPr>
          <a:xfrm rot="515230">
            <a:off x="5704807" y="2536381"/>
            <a:ext cx="3108092" cy="3108092"/>
          </a:xfrm>
          <a:prstGeom prst="rect">
            <a:avLst/>
          </a:prstGeom>
          <a:noFill/>
          <a:ln>
            <a:noFill/>
          </a:ln>
        </p:spPr>
      </p:pic>
      <p:sp>
        <p:nvSpPr>
          <p:cNvPr id="205" name="Google Shape;205;p14"/>
          <p:cNvSpPr txBox="1">
            <a:spLocks noGrp="1"/>
          </p:cNvSpPr>
          <p:nvPr>
            <p:ph type="body" idx="2"/>
          </p:nvPr>
        </p:nvSpPr>
        <p:spPr>
          <a:xfrm>
            <a:off x="589722" y="1007609"/>
            <a:ext cx="4963046" cy="950843"/>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1000"/>
              </a:spcBef>
              <a:spcAft>
                <a:spcPts val="0"/>
              </a:spcAft>
              <a:buClr>
                <a:srgbClr val="000000"/>
              </a:buClr>
              <a:buSzPts val="1620"/>
              <a:buNone/>
            </a:pPr>
            <a:r>
              <a:rPr lang="en-US" sz="2000" dirty="0"/>
              <a:t>In your groups, discuss:</a:t>
            </a:r>
            <a:endParaRPr sz="2000" dirty="0"/>
          </a:p>
          <a:p>
            <a:pPr marL="273050" lvl="0" indent="-273050" algn="l" rtl="0">
              <a:lnSpc>
                <a:spcPct val="110000"/>
              </a:lnSpc>
              <a:spcBef>
                <a:spcPts val="0"/>
              </a:spcBef>
              <a:spcAft>
                <a:spcPts val="0"/>
              </a:spcAft>
              <a:buClr>
                <a:schemeClr val="accent2"/>
              </a:buClr>
              <a:buSzPts val="1260"/>
              <a:buChar char="►"/>
            </a:pPr>
            <a:r>
              <a:rPr lang="en-US" sz="2000" b="1" dirty="0">
                <a:solidFill>
                  <a:schemeClr val="accent2"/>
                </a:solidFill>
              </a:rPr>
              <a:t>Why</a:t>
            </a:r>
            <a:r>
              <a:rPr lang="en-US" sz="2000" dirty="0">
                <a:solidFill>
                  <a:schemeClr val="accent2"/>
                </a:solidFill>
              </a:rPr>
              <a:t> do you think someone produced this content?</a:t>
            </a:r>
            <a:endParaRPr sz="2000" dirty="0"/>
          </a:p>
          <a:p>
            <a:pPr marL="273050" lvl="0" indent="-273050" algn="l" rtl="0">
              <a:lnSpc>
                <a:spcPct val="110000"/>
              </a:lnSpc>
              <a:spcBef>
                <a:spcPts val="0"/>
              </a:spcBef>
              <a:spcAft>
                <a:spcPts val="0"/>
              </a:spcAft>
              <a:buClr>
                <a:schemeClr val="accent2"/>
              </a:buClr>
              <a:buSzPts val="1260"/>
              <a:buChar char="►"/>
            </a:pPr>
            <a:r>
              <a:rPr lang="en-US" sz="2000" b="1" dirty="0">
                <a:solidFill>
                  <a:schemeClr val="accent2"/>
                </a:solidFill>
              </a:rPr>
              <a:t>What</a:t>
            </a:r>
            <a:r>
              <a:rPr lang="en-US" sz="2000" dirty="0">
                <a:solidFill>
                  <a:schemeClr val="accent2"/>
                </a:solidFill>
              </a:rPr>
              <a:t> effect did they want to have on their audience?</a:t>
            </a:r>
            <a:endParaRPr sz="2000" dirty="0"/>
          </a:p>
          <a:p>
            <a:pPr marL="273050" lvl="0" indent="-273050" algn="l" rtl="0">
              <a:lnSpc>
                <a:spcPct val="110000"/>
              </a:lnSpc>
              <a:spcBef>
                <a:spcPts val="0"/>
              </a:spcBef>
              <a:spcAft>
                <a:spcPts val="0"/>
              </a:spcAft>
              <a:buClr>
                <a:schemeClr val="accent2"/>
              </a:buClr>
              <a:buSzPts val="1260"/>
              <a:buChar char="►"/>
            </a:pPr>
            <a:r>
              <a:rPr lang="en-US" sz="2000" b="1" dirty="0">
                <a:solidFill>
                  <a:schemeClr val="accent2"/>
                </a:solidFill>
              </a:rPr>
              <a:t>How</a:t>
            </a:r>
            <a:r>
              <a:rPr lang="en-US" sz="2000" dirty="0">
                <a:solidFill>
                  <a:schemeClr val="accent2"/>
                </a:solidFill>
              </a:rPr>
              <a:t> does it attempt to produce this effect on its audience?</a:t>
            </a:r>
            <a:endParaRPr sz="2000" dirty="0"/>
          </a:p>
          <a:p>
            <a:pPr marL="273050" lvl="0" indent="-273050" algn="l" rtl="0">
              <a:lnSpc>
                <a:spcPct val="110000"/>
              </a:lnSpc>
              <a:spcBef>
                <a:spcPts val="0"/>
              </a:spcBef>
              <a:spcAft>
                <a:spcPts val="0"/>
              </a:spcAft>
              <a:buClr>
                <a:schemeClr val="accent2"/>
              </a:buClr>
              <a:buSzPts val="1260"/>
              <a:buChar char="►"/>
            </a:pPr>
            <a:r>
              <a:rPr lang="en-US" sz="2000" b="1" dirty="0">
                <a:solidFill>
                  <a:schemeClr val="accent2"/>
                </a:solidFill>
              </a:rPr>
              <a:t>Why</a:t>
            </a:r>
            <a:r>
              <a:rPr lang="en-US" sz="2000" dirty="0">
                <a:solidFill>
                  <a:schemeClr val="accent2"/>
                </a:solidFill>
              </a:rPr>
              <a:t> might someone feel compelled to share this?</a:t>
            </a:r>
            <a:endParaRPr sz="2000" dirty="0"/>
          </a:p>
          <a:p>
            <a:pPr marL="273050" lvl="0" indent="-273050" algn="l" rtl="0">
              <a:lnSpc>
                <a:spcPct val="110000"/>
              </a:lnSpc>
              <a:spcBef>
                <a:spcPts val="0"/>
              </a:spcBef>
              <a:spcAft>
                <a:spcPts val="0"/>
              </a:spcAft>
              <a:buClr>
                <a:schemeClr val="accent2"/>
              </a:buClr>
              <a:buSzPts val="1260"/>
              <a:buChar char="►"/>
            </a:pPr>
            <a:r>
              <a:rPr lang="en-US" sz="2000" b="1" dirty="0">
                <a:solidFill>
                  <a:schemeClr val="accent2"/>
                </a:solidFill>
              </a:rPr>
              <a:t>What</a:t>
            </a:r>
            <a:r>
              <a:rPr lang="en-US" sz="2000" dirty="0">
                <a:solidFill>
                  <a:schemeClr val="accent2"/>
                </a:solidFill>
              </a:rPr>
              <a:t> consequences might this have on people if it was widely shared? </a:t>
            </a:r>
            <a:endParaRPr sz="2000" dirty="0"/>
          </a:p>
          <a:p>
            <a:pPr marL="0" lvl="0" indent="0" algn="l" rtl="0">
              <a:lnSpc>
                <a:spcPct val="110000"/>
              </a:lnSpc>
              <a:spcBef>
                <a:spcPts val="1000"/>
              </a:spcBef>
              <a:spcAft>
                <a:spcPts val="0"/>
              </a:spcAft>
              <a:buClr>
                <a:srgbClr val="000000"/>
              </a:buClr>
              <a:buSzPts val="1620"/>
              <a:buNone/>
            </a:pPr>
            <a:endParaRPr sz="20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5"/>
          <p:cNvSpPr txBox="1">
            <a:spLocks noGrp="1"/>
          </p:cNvSpPr>
          <p:nvPr>
            <p:ph type="title"/>
          </p:nvPr>
        </p:nvSpPr>
        <p:spPr>
          <a:xfrm rot="-269341">
            <a:off x="320232" y="476610"/>
            <a:ext cx="2958701"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Final thoughts…</a:t>
            </a:r>
            <a:endParaRPr/>
          </a:p>
        </p:txBody>
      </p:sp>
      <p:sp>
        <p:nvSpPr>
          <p:cNvPr id="212" name="Google Shape;212;p15"/>
          <p:cNvSpPr txBox="1">
            <a:spLocks noGrp="1"/>
          </p:cNvSpPr>
          <p:nvPr>
            <p:ph type="body" idx="1"/>
          </p:nvPr>
        </p:nvSpPr>
        <p:spPr>
          <a:xfrm>
            <a:off x="657688" y="1295870"/>
            <a:ext cx="6398700" cy="29040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accent2"/>
              </a:buClr>
              <a:buSzPts val="1620"/>
              <a:buNone/>
            </a:pPr>
            <a:r>
              <a:rPr lang="en-US" sz="2000">
                <a:solidFill>
                  <a:schemeClr val="accent2"/>
                </a:solidFill>
              </a:rPr>
              <a:t>List the top 3 pieces of advice you would give to a friend or family member to help them tackle false information online: </a:t>
            </a:r>
            <a:endParaRPr sz="2000"/>
          </a:p>
          <a:p>
            <a:pPr marL="342900" lvl="0" indent="-342900" algn="l" rtl="0">
              <a:lnSpc>
                <a:spcPct val="150000"/>
              </a:lnSpc>
              <a:spcBef>
                <a:spcPts val="1000"/>
              </a:spcBef>
              <a:spcAft>
                <a:spcPts val="0"/>
              </a:spcAft>
              <a:buClr>
                <a:schemeClr val="accent2"/>
              </a:buClr>
              <a:buSzPts val="1620"/>
              <a:buFont typeface="Arial"/>
              <a:buAutoNum type="arabicPeriod"/>
            </a:pPr>
            <a:r>
              <a:rPr lang="en-US" sz="1800">
                <a:solidFill>
                  <a:schemeClr val="accent2"/>
                </a:solidFill>
              </a:rPr>
              <a:t> </a:t>
            </a:r>
            <a:endParaRPr/>
          </a:p>
          <a:p>
            <a:pPr marL="342900" lvl="0" indent="-342900" algn="l" rtl="0">
              <a:lnSpc>
                <a:spcPct val="150000"/>
              </a:lnSpc>
              <a:spcBef>
                <a:spcPts val="1000"/>
              </a:spcBef>
              <a:spcAft>
                <a:spcPts val="0"/>
              </a:spcAft>
              <a:buClr>
                <a:schemeClr val="accent2"/>
              </a:buClr>
              <a:buSzPts val="1620"/>
              <a:buFont typeface="Arial"/>
              <a:buAutoNum type="arabicPeriod"/>
            </a:pPr>
            <a:r>
              <a:rPr lang="en-US" sz="1800">
                <a:solidFill>
                  <a:schemeClr val="accent2"/>
                </a:solidFill>
              </a:rPr>
              <a:t> </a:t>
            </a:r>
            <a:endParaRPr/>
          </a:p>
          <a:p>
            <a:pPr marL="342900" lvl="0" indent="-342900" algn="l" rtl="0">
              <a:lnSpc>
                <a:spcPct val="150000"/>
              </a:lnSpc>
              <a:spcBef>
                <a:spcPts val="1000"/>
              </a:spcBef>
              <a:spcAft>
                <a:spcPts val="0"/>
              </a:spcAft>
              <a:buClr>
                <a:schemeClr val="accent2"/>
              </a:buClr>
              <a:buSzPts val="1620"/>
              <a:buFont typeface="Arial"/>
              <a:buAutoNum type="arabicPeriod"/>
            </a:pPr>
            <a:r>
              <a:rPr lang="en-US" sz="1800">
                <a:solidFill>
                  <a:schemeClr val="accent2"/>
                </a:solidFill>
              </a:rPr>
              <a:t> </a:t>
            </a:r>
            <a:endParaRPr sz="1800">
              <a:solidFill>
                <a:schemeClr val="accent2"/>
              </a:solidFill>
            </a:endParaRPr>
          </a:p>
        </p:txBody>
      </p:sp>
      <p:pic>
        <p:nvPicPr>
          <p:cNvPr id="213" name="Google Shape;213;p15"/>
          <p:cNvPicPr preferRelativeResize="0"/>
          <p:nvPr/>
        </p:nvPicPr>
        <p:blipFill rotWithShape="1">
          <a:blip r:embed="rId3">
            <a:alphaModFix/>
          </a:blip>
          <a:srcRect/>
          <a:stretch/>
        </p:blipFill>
        <p:spPr>
          <a:xfrm rot="1501997">
            <a:off x="5766895" y="1420209"/>
            <a:ext cx="3273034" cy="5087128"/>
          </a:xfrm>
          <a:prstGeom prst="rect">
            <a:avLst/>
          </a:prstGeom>
          <a:noFill/>
          <a:ln>
            <a:noFill/>
          </a:ln>
        </p:spPr>
      </p:pic>
      <p:sp>
        <p:nvSpPr>
          <p:cNvPr id="214" name="Google Shape;214;p15"/>
          <p:cNvSpPr/>
          <p:nvPr/>
        </p:nvSpPr>
        <p:spPr>
          <a:xfrm>
            <a:off x="1127169" y="4337884"/>
            <a:ext cx="48164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Finished? </a:t>
            </a:r>
            <a:r>
              <a:rPr lang="en-US" sz="2000" b="0" i="0" u="none" strike="noStrike" cap="none">
                <a:solidFill>
                  <a:schemeClr val="dk1"/>
                </a:solidFill>
                <a:latin typeface="Arial"/>
                <a:ea typeface="Arial"/>
                <a:cs typeface="Arial"/>
                <a:sym typeface="Arial"/>
              </a:rPr>
              <a:t>Complete the first question in your reflective journal. </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6"/>
          <p:cNvPicPr preferRelativeResize="0"/>
          <p:nvPr/>
        </p:nvPicPr>
        <p:blipFill rotWithShape="1">
          <a:blip r:embed="rId3">
            <a:alphaModFix/>
          </a:blip>
          <a:srcRect/>
          <a:stretch/>
        </p:blipFill>
        <p:spPr>
          <a:xfrm rot="-554915">
            <a:off x="6425239" y="-528652"/>
            <a:ext cx="3117311" cy="2751558"/>
          </a:xfrm>
          <a:prstGeom prst="rect">
            <a:avLst/>
          </a:prstGeom>
          <a:noFill/>
          <a:ln>
            <a:noFill/>
          </a:ln>
        </p:spPr>
      </p:pic>
      <p:sp>
        <p:nvSpPr>
          <p:cNvPr id="221" name="Google Shape;221;p16"/>
          <p:cNvSpPr txBox="1">
            <a:spLocks noGrp="1"/>
          </p:cNvSpPr>
          <p:nvPr>
            <p:ph type="title"/>
          </p:nvPr>
        </p:nvSpPr>
        <p:spPr>
          <a:xfrm rot="-269341">
            <a:off x="216562" y="267989"/>
            <a:ext cx="312739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Support Networks</a:t>
            </a:r>
            <a:endParaRPr/>
          </a:p>
        </p:txBody>
      </p:sp>
      <p:sp>
        <p:nvSpPr>
          <p:cNvPr id="222" name="Google Shape;222;p16"/>
          <p:cNvSpPr txBox="1">
            <a:spLocks noGrp="1"/>
          </p:cNvSpPr>
          <p:nvPr>
            <p:ph type="body" idx="1"/>
          </p:nvPr>
        </p:nvSpPr>
        <p:spPr>
          <a:xfrm>
            <a:off x="684213" y="1003519"/>
            <a:ext cx="7917527"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accent2"/>
              </a:buClr>
              <a:buSzPts val="1620"/>
              <a:buNone/>
            </a:pPr>
            <a:r>
              <a:rPr lang="en-US" sz="2000" dirty="0">
                <a:solidFill>
                  <a:schemeClr val="accent2"/>
                </a:solidFill>
              </a:rPr>
              <a:t>Want more support or advice? </a:t>
            </a:r>
            <a:br>
              <a:rPr lang="en-US" sz="2000" dirty="0">
                <a:solidFill>
                  <a:schemeClr val="accent2"/>
                </a:solidFill>
              </a:rPr>
            </a:br>
            <a:r>
              <a:rPr lang="en-US" sz="2000" dirty="0">
                <a:solidFill>
                  <a:schemeClr val="accent2"/>
                </a:solidFill>
              </a:rPr>
              <a:t>Why not try accessing some of the following websites:</a:t>
            </a:r>
            <a:endParaRPr sz="1600" dirty="0"/>
          </a:p>
          <a:p>
            <a:pPr marL="266700" lvl="0" indent="-266700" algn="l" rtl="0">
              <a:lnSpc>
                <a:spcPct val="110000"/>
              </a:lnSpc>
              <a:spcBef>
                <a:spcPts val="1000"/>
              </a:spcBef>
              <a:spcAft>
                <a:spcPts val="0"/>
              </a:spcAft>
              <a:buClr>
                <a:srgbClr val="000000"/>
              </a:buClr>
              <a:buSzPts val="1260"/>
              <a:buChar char="►"/>
            </a:pPr>
            <a:r>
              <a:rPr lang="en-US" sz="2000" b="1" dirty="0" err="1"/>
              <a:t>Childline</a:t>
            </a:r>
            <a:r>
              <a:rPr lang="en-US" sz="2000" dirty="0"/>
              <a:t> – www.childline.org.uk</a:t>
            </a:r>
            <a:endParaRPr sz="2000" dirty="0"/>
          </a:p>
          <a:p>
            <a:pPr marL="266700" lvl="0" indent="-266700" algn="l" rtl="0">
              <a:lnSpc>
                <a:spcPct val="110000"/>
              </a:lnSpc>
              <a:spcBef>
                <a:spcPts val="1000"/>
              </a:spcBef>
              <a:spcAft>
                <a:spcPts val="0"/>
              </a:spcAft>
              <a:buClr>
                <a:srgbClr val="000000"/>
              </a:buClr>
              <a:buSzPts val="1260"/>
              <a:buChar char="►"/>
            </a:pPr>
            <a:r>
              <a:rPr lang="en-US" sz="2000" b="1" dirty="0"/>
              <a:t>The Mix </a:t>
            </a:r>
            <a:r>
              <a:rPr lang="en-US" sz="2000" dirty="0"/>
              <a:t>– www.themix.org.uk </a:t>
            </a:r>
            <a:endParaRPr sz="2000" dirty="0"/>
          </a:p>
          <a:p>
            <a:pPr marL="266700" lvl="0" indent="-266700" algn="l" rtl="0">
              <a:lnSpc>
                <a:spcPct val="110000"/>
              </a:lnSpc>
              <a:spcBef>
                <a:spcPts val="1000"/>
              </a:spcBef>
              <a:spcAft>
                <a:spcPts val="0"/>
              </a:spcAft>
              <a:buClr>
                <a:srgbClr val="000000"/>
              </a:buClr>
              <a:buSzPts val="1260"/>
              <a:buChar char="►"/>
            </a:pPr>
            <a:r>
              <a:rPr lang="en-US" sz="2000" b="1" dirty="0"/>
              <a:t>Safer Internet Centre </a:t>
            </a:r>
            <a:r>
              <a:rPr lang="en-US" sz="2000" dirty="0"/>
              <a:t>–  https://www.saferinternet.org.uk/ </a:t>
            </a:r>
            <a:endParaRPr sz="2000" dirty="0"/>
          </a:p>
          <a:p>
            <a:pPr marL="266700" lvl="0" indent="-266700" algn="l" rtl="0">
              <a:lnSpc>
                <a:spcPct val="110000"/>
              </a:lnSpc>
              <a:spcBef>
                <a:spcPts val="1000"/>
              </a:spcBef>
              <a:spcAft>
                <a:spcPts val="0"/>
              </a:spcAft>
              <a:buClr>
                <a:srgbClr val="000000"/>
              </a:buClr>
              <a:buSzPts val="1260"/>
              <a:buChar char="►"/>
            </a:pPr>
            <a:r>
              <a:rPr lang="en-US" sz="2000" b="1" dirty="0"/>
              <a:t>Relate</a:t>
            </a:r>
            <a:r>
              <a:rPr lang="en-US" sz="2000" dirty="0"/>
              <a:t> – www.relate.org.uk (Help for children and young people section)</a:t>
            </a:r>
            <a:endParaRPr sz="2000" dirty="0"/>
          </a:p>
          <a:p>
            <a:pPr marL="266700" lvl="0" indent="-266700" algn="l" rtl="0">
              <a:lnSpc>
                <a:spcPct val="110000"/>
              </a:lnSpc>
              <a:spcBef>
                <a:spcPts val="1000"/>
              </a:spcBef>
              <a:spcAft>
                <a:spcPts val="0"/>
              </a:spcAft>
              <a:buClr>
                <a:srgbClr val="000000"/>
              </a:buClr>
              <a:buSzPts val="1260"/>
              <a:buChar char="►"/>
            </a:pPr>
            <a:r>
              <a:rPr lang="en-US" sz="2000" b="1" dirty="0"/>
              <a:t>Samaritans</a:t>
            </a:r>
            <a:r>
              <a:rPr lang="en-US" sz="2000" dirty="0"/>
              <a:t> – www.samaritans.org (England, Scotland, Wales)</a:t>
            </a:r>
            <a:endParaRPr sz="2000" dirty="0"/>
          </a:p>
          <a:p>
            <a:pPr marL="266700" lvl="0" indent="-266700" algn="l" rtl="0">
              <a:lnSpc>
                <a:spcPct val="110000"/>
              </a:lnSpc>
              <a:spcBef>
                <a:spcPts val="1000"/>
              </a:spcBef>
              <a:spcAft>
                <a:spcPts val="0"/>
              </a:spcAft>
              <a:buClr>
                <a:srgbClr val="000000"/>
              </a:buClr>
              <a:buSzPts val="1260"/>
              <a:buChar char="►"/>
            </a:pPr>
            <a:r>
              <a:rPr lang="en-US" sz="2000" b="1" dirty="0" err="1"/>
              <a:t>Thinkuknow</a:t>
            </a:r>
            <a:r>
              <a:rPr lang="en-US" sz="2000" dirty="0"/>
              <a:t> – www.thinkuknow.co.uk </a:t>
            </a:r>
            <a:endParaRPr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6"/>
        <p:cNvGrpSpPr/>
        <p:nvPr/>
      </p:nvGrpSpPr>
      <p:grpSpPr>
        <a:xfrm>
          <a:off x="0" y="0"/>
          <a:ext cx="0" cy="0"/>
          <a:chOff x="0" y="0"/>
          <a:chExt cx="0" cy="0"/>
        </a:xfrm>
      </p:grpSpPr>
      <p:pic>
        <p:nvPicPr>
          <p:cNvPr id="227" name="Google Shape;227;p17"/>
          <p:cNvPicPr preferRelativeResize="0"/>
          <p:nvPr/>
        </p:nvPicPr>
        <p:blipFill rotWithShape="1">
          <a:blip r:embed="rId3">
            <a:alphaModFix/>
          </a:blip>
          <a:srcRect/>
          <a:stretch/>
        </p:blipFill>
        <p:spPr>
          <a:xfrm rot="388913">
            <a:off x="4933462" y="728050"/>
            <a:ext cx="4156174" cy="5143500"/>
          </a:xfrm>
          <a:prstGeom prst="rect">
            <a:avLst/>
          </a:prstGeom>
          <a:noFill/>
          <a:ln>
            <a:noFill/>
          </a:ln>
        </p:spPr>
      </p:pic>
      <p:sp>
        <p:nvSpPr>
          <p:cNvPr id="228" name="Google Shape;228;p17"/>
          <p:cNvSpPr txBox="1">
            <a:spLocks noGrp="1"/>
          </p:cNvSpPr>
          <p:nvPr>
            <p:ph type="body" idx="1"/>
          </p:nvPr>
        </p:nvSpPr>
        <p:spPr>
          <a:xfrm rot="-231305">
            <a:off x="1058938" y="1756208"/>
            <a:ext cx="3017452" cy="752620"/>
          </a:xfrm>
          <a:prstGeom prst="rect">
            <a:avLst/>
          </a:prstGeom>
          <a:solidFill>
            <a:schemeClr val="dk1"/>
          </a:solidFill>
          <a:ln>
            <a:noFill/>
          </a:ln>
        </p:spPr>
        <p:txBody>
          <a:bodyPr spcFirstLastPara="1" wrap="square" lIns="216000" tIns="90000" rIns="216000" bIns="90000" anchor="t" anchorCtr="0">
            <a:spAutoFit/>
          </a:bodyPr>
          <a:lstStyle/>
          <a:p>
            <a:pPr marL="0" lvl="0" indent="0" algn="ctr" rtl="0">
              <a:lnSpc>
                <a:spcPct val="110000"/>
              </a:lnSpc>
              <a:spcBef>
                <a:spcPts val="0"/>
              </a:spcBef>
              <a:spcAft>
                <a:spcPts val="0"/>
              </a:spcAft>
              <a:buClr>
                <a:schemeClr val="lt1"/>
              </a:buClr>
              <a:buSzPts val="3240"/>
              <a:buNone/>
            </a:pPr>
            <a:r>
              <a:rPr lang="en-US"/>
              <a:t>Three Sides</a:t>
            </a:r>
            <a:endParaRPr/>
          </a:p>
        </p:txBody>
      </p:sp>
      <p:sp>
        <p:nvSpPr>
          <p:cNvPr id="229" name="Google Shape;229;p17"/>
          <p:cNvSpPr txBox="1">
            <a:spLocks noGrp="1"/>
          </p:cNvSpPr>
          <p:nvPr>
            <p:ph type="body" idx="2"/>
          </p:nvPr>
        </p:nvSpPr>
        <p:spPr>
          <a:xfrm rot="-231305">
            <a:off x="821051" y="2551609"/>
            <a:ext cx="3512838" cy="752620"/>
          </a:xfrm>
          <a:prstGeom prst="rect">
            <a:avLst/>
          </a:prstGeom>
          <a:solidFill>
            <a:schemeClr val="dk1"/>
          </a:solidFill>
          <a:ln>
            <a:noFill/>
          </a:ln>
        </p:spPr>
        <p:txBody>
          <a:bodyPr spcFirstLastPara="1" wrap="square" lIns="216000" tIns="90000" rIns="216000" bIns="90000" anchor="t" anchorCtr="0">
            <a:spAutoFit/>
          </a:bodyPr>
          <a:lstStyle/>
          <a:p>
            <a:pPr marL="0" lvl="0" indent="0" algn="ctr" rtl="0">
              <a:lnSpc>
                <a:spcPct val="110000"/>
              </a:lnSpc>
              <a:spcBef>
                <a:spcPts val="0"/>
              </a:spcBef>
              <a:spcAft>
                <a:spcPts val="0"/>
              </a:spcAft>
              <a:buClr>
                <a:schemeClr val="lt1"/>
              </a:buClr>
              <a:buSzPts val="3240"/>
              <a:buNone/>
            </a:pPr>
            <a:r>
              <a:rPr lang="en-US"/>
              <a:t>to Every Story</a:t>
            </a:r>
            <a:endParaRPr/>
          </a:p>
        </p:txBody>
      </p:sp>
      <p:pic>
        <p:nvPicPr>
          <p:cNvPr id="230" name="Google Shape;230;p17"/>
          <p:cNvPicPr preferRelativeResize="0"/>
          <p:nvPr/>
        </p:nvPicPr>
        <p:blipFill rotWithShape="1">
          <a:blip r:embed="rId4">
            <a:alphaModFix/>
          </a:blip>
          <a:srcRect b="6507"/>
          <a:stretch/>
        </p:blipFill>
        <p:spPr>
          <a:xfrm rot="388915">
            <a:off x="6160207" y="311382"/>
            <a:ext cx="1956437" cy="41764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
          <p:cNvSpPr txBox="1">
            <a:spLocks noGrp="1"/>
          </p:cNvSpPr>
          <p:nvPr>
            <p:ph type="title"/>
          </p:nvPr>
        </p:nvSpPr>
        <p:spPr>
          <a:xfrm rot="-269341">
            <a:off x="319451" y="456677"/>
            <a:ext cx="346806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Learning Objectives</a:t>
            </a:r>
            <a:endParaRPr/>
          </a:p>
        </p:txBody>
      </p:sp>
      <p:sp>
        <p:nvSpPr>
          <p:cNvPr id="236" name="Google Shape;236;p6"/>
          <p:cNvSpPr txBox="1">
            <a:spLocks noGrp="1"/>
          </p:cNvSpPr>
          <p:nvPr>
            <p:ph type="body" idx="1"/>
          </p:nvPr>
        </p:nvSpPr>
        <p:spPr>
          <a:xfrm>
            <a:off x="673822" y="1205539"/>
            <a:ext cx="4008460" cy="2904014"/>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rgbClr val="000000"/>
              </a:buClr>
              <a:buSzPts val="1260"/>
              <a:buChar char="►"/>
            </a:pPr>
            <a:r>
              <a:rPr lang="en-US" sz="1900"/>
              <a:t>To learn about different forms of biased writing, and how online filter bubbles can shape our own biases and opinions.</a:t>
            </a:r>
            <a:endParaRPr sz="1900"/>
          </a:p>
          <a:p>
            <a:pPr marL="0" lvl="0" indent="0" algn="l" rtl="0">
              <a:lnSpc>
                <a:spcPct val="110000"/>
              </a:lnSpc>
              <a:spcBef>
                <a:spcPts val="1000"/>
              </a:spcBef>
              <a:spcAft>
                <a:spcPts val="0"/>
              </a:spcAft>
              <a:buClr>
                <a:srgbClr val="000000"/>
              </a:buClr>
              <a:buSzPts val="1260"/>
              <a:buNone/>
            </a:pPr>
            <a:r>
              <a:rPr lang="en-US" sz="1900"/>
              <a:t/>
            </a:r>
            <a:br>
              <a:rPr lang="en-US" sz="1900"/>
            </a:br>
            <a:endParaRPr sz="1900"/>
          </a:p>
        </p:txBody>
      </p:sp>
      <p:sp>
        <p:nvSpPr>
          <p:cNvPr id="237" name="Google Shape;237;p6"/>
          <p:cNvSpPr txBox="1">
            <a:spLocks noGrp="1"/>
          </p:cNvSpPr>
          <p:nvPr>
            <p:ph type="body" idx="2"/>
          </p:nvPr>
        </p:nvSpPr>
        <p:spPr>
          <a:xfrm>
            <a:off x="4682282" y="1205539"/>
            <a:ext cx="4295463" cy="2904014"/>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rgbClr val="000000"/>
              </a:buClr>
              <a:buSzPts val="1260"/>
              <a:buChar char="►"/>
            </a:pPr>
            <a:r>
              <a:rPr lang="en-US" sz="1900"/>
              <a:t>Students can explain what biased writing is and why writers use bias in their work;</a:t>
            </a:r>
            <a:endParaRPr sz="1900"/>
          </a:p>
          <a:p>
            <a:pPr marL="266700" lvl="0" indent="-266700" algn="l" rtl="0">
              <a:lnSpc>
                <a:spcPct val="110000"/>
              </a:lnSpc>
              <a:spcBef>
                <a:spcPts val="0"/>
              </a:spcBef>
              <a:spcAft>
                <a:spcPts val="0"/>
              </a:spcAft>
              <a:buClr>
                <a:srgbClr val="000000"/>
              </a:buClr>
              <a:buSzPts val="1260"/>
              <a:buChar char="►"/>
            </a:pPr>
            <a:r>
              <a:rPr lang="en-US" sz="1900"/>
              <a:t>Student can analyse the effects of media bias on individuals and society;</a:t>
            </a:r>
            <a:endParaRPr sz="1900"/>
          </a:p>
          <a:p>
            <a:pPr marL="266700" lvl="0" indent="-266700" algn="l" rtl="0">
              <a:lnSpc>
                <a:spcPct val="110000"/>
              </a:lnSpc>
              <a:spcBef>
                <a:spcPts val="0"/>
              </a:spcBef>
              <a:spcAft>
                <a:spcPts val="0"/>
              </a:spcAft>
              <a:buClr>
                <a:srgbClr val="000000"/>
              </a:buClr>
              <a:buSzPts val="1260"/>
              <a:buChar char="►"/>
            </a:pPr>
            <a:r>
              <a:rPr lang="en-US" sz="1900"/>
              <a:t>Students can define what a filter bubbles is, and explain its impact on individuals/society; </a:t>
            </a:r>
            <a:endParaRPr sz="1900"/>
          </a:p>
          <a:p>
            <a:pPr marL="266700" lvl="0" indent="-266700" algn="l" rtl="0">
              <a:lnSpc>
                <a:spcPct val="110000"/>
              </a:lnSpc>
              <a:spcBef>
                <a:spcPts val="0"/>
              </a:spcBef>
              <a:spcAft>
                <a:spcPts val="0"/>
              </a:spcAft>
              <a:buClr>
                <a:srgbClr val="000000"/>
              </a:buClr>
              <a:buSzPts val="1260"/>
              <a:buChar char="►"/>
            </a:pPr>
            <a:r>
              <a:rPr lang="en-US" sz="1900"/>
              <a:t>Students can explain the benefits of getting information from diverse sources.</a:t>
            </a:r>
            <a:endParaRPr sz="1900"/>
          </a:p>
        </p:txBody>
      </p:sp>
      <p:sp>
        <p:nvSpPr>
          <p:cNvPr id="238" name="Google Shape;238;p6"/>
          <p:cNvSpPr txBox="1"/>
          <p:nvPr/>
        </p:nvSpPr>
        <p:spPr>
          <a:xfrm rot="-269341">
            <a:off x="4893620" y="378576"/>
            <a:ext cx="3405774" cy="614084"/>
          </a:xfrm>
          <a:prstGeom prst="rect">
            <a:avLst/>
          </a:prstGeom>
          <a:solidFill>
            <a:schemeClr val="dk1"/>
          </a:solidFill>
          <a:ln>
            <a:noFill/>
          </a:ln>
        </p:spPr>
        <p:txBody>
          <a:bodyPr spcFirstLastPara="1" wrap="square" lIns="144000" tIns="90000" rIns="144000"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a:solidFill>
                  <a:schemeClr val="lt1"/>
                </a:solidFill>
                <a:latin typeface="Arial"/>
                <a:ea typeface="Arial"/>
                <a:cs typeface="Arial"/>
                <a:sym typeface="Arial"/>
              </a:rPr>
              <a:t>Learning Outcomes</a:t>
            </a:r>
            <a:endParaRPr sz="1400" b="0" i="0" u="none" strike="noStrike" cap="none">
              <a:solidFill>
                <a:srgbClr val="000000"/>
              </a:solidFill>
              <a:latin typeface="Arial"/>
              <a:ea typeface="Arial"/>
              <a:cs typeface="Arial"/>
              <a:sym typeface="Arial"/>
            </a:endParaRPr>
          </a:p>
        </p:txBody>
      </p:sp>
      <p:pic>
        <p:nvPicPr>
          <p:cNvPr id="239" name="Google Shape;239;p6"/>
          <p:cNvPicPr preferRelativeResize="0"/>
          <p:nvPr/>
        </p:nvPicPr>
        <p:blipFill rotWithShape="1">
          <a:blip r:embed="rId3">
            <a:alphaModFix/>
          </a:blip>
          <a:srcRect/>
          <a:stretch/>
        </p:blipFill>
        <p:spPr>
          <a:xfrm>
            <a:off x="819068" y="2657546"/>
            <a:ext cx="3368717" cy="19169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9"/>
          <p:cNvPicPr preferRelativeResize="0"/>
          <p:nvPr/>
        </p:nvPicPr>
        <p:blipFill rotWithShape="1">
          <a:blip r:embed="rId3">
            <a:alphaModFix/>
          </a:blip>
          <a:srcRect r="29893" b="14390"/>
          <a:stretch/>
        </p:blipFill>
        <p:spPr>
          <a:xfrm rot="434011">
            <a:off x="6368697" y="1576509"/>
            <a:ext cx="2906057" cy="3548680"/>
          </a:xfrm>
          <a:prstGeom prst="rect">
            <a:avLst/>
          </a:prstGeom>
          <a:noFill/>
          <a:ln>
            <a:noFill/>
          </a:ln>
        </p:spPr>
      </p:pic>
      <p:sp>
        <p:nvSpPr>
          <p:cNvPr id="245" name="Google Shape;245;p19"/>
          <p:cNvSpPr/>
          <p:nvPr/>
        </p:nvSpPr>
        <p:spPr>
          <a:xfrm rot="-250628">
            <a:off x="241903" y="229041"/>
            <a:ext cx="3385493" cy="631371"/>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9"/>
          <p:cNvSpPr txBox="1"/>
          <p:nvPr/>
        </p:nvSpPr>
        <p:spPr>
          <a:xfrm rot="-250734">
            <a:off x="440759" y="265526"/>
            <a:ext cx="3058832" cy="5931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FFFFFF"/>
                </a:solidFill>
                <a:latin typeface="Roboto Slab"/>
                <a:ea typeface="Roboto Slab"/>
                <a:cs typeface="Roboto Slab"/>
                <a:sym typeface="Roboto Slab"/>
              </a:rPr>
              <a:t>Disinformation?</a:t>
            </a:r>
            <a:endParaRPr sz="2800" b="0" i="0" u="none" strike="noStrike" cap="none">
              <a:solidFill>
                <a:srgbClr val="FFFFFF"/>
              </a:solidFill>
              <a:latin typeface="Roboto Slab"/>
              <a:ea typeface="Roboto Slab"/>
              <a:cs typeface="Roboto Slab"/>
              <a:sym typeface="Roboto Slab"/>
            </a:endParaRPr>
          </a:p>
        </p:txBody>
      </p:sp>
      <p:sp>
        <p:nvSpPr>
          <p:cNvPr id="247" name="Google Shape;247;p19"/>
          <p:cNvSpPr/>
          <p:nvPr/>
        </p:nvSpPr>
        <p:spPr>
          <a:xfrm rot="-26949">
            <a:off x="1555918" y="1980560"/>
            <a:ext cx="6046686" cy="1164635"/>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9"/>
          <p:cNvSpPr/>
          <p:nvPr/>
        </p:nvSpPr>
        <p:spPr>
          <a:xfrm>
            <a:off x="1375350" y="1862141"/>
            <a:ext cx="6116400" cy="11646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9"/>
          <p:cNvSpPr txBox="1"/>
          <p:nvPr/>
        </p:nvSpPr>
        <p:spPr>
          <a:xfrm>
            <a:off x="1590000" y="1862150"/>
            <a:ext cx="56871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30434"/>
              </a:lnSpc>
              <a:spcBef>
                <a:spcPts val="0"/>
              </a:spcBef>
              <a:spcAft>
                <a:spcPts val="0"/>
              </a:spcAft>
              <a:buClr>
                <a:schemeClr val="dk1"/>
              </a:buClr>
              <a:buSzPts val="1100"/>
              <a:buFont typeface="Arial"/>
              <a:buNone/>
            </a:pPr>
            <a:r>
              <a:rPr lang="en-US" sz="2600" b="1" i="0" u="none" strike="noStrike" cap="none">
                <a:solidFill>
                  <a:srgbClr val="323132"/>
                </a:solidFill>
                <a:latin typeface="Times New Roman"/>
                <a:ea typeface="Times New Roman"/>
                <a:cs typeface="Times New Roman"/>
                <a:sym typeface="Times New Roman"/>
              </a:rPr>
              <a:t>“Grime is the best music on Earth!”, say world-famous grime artist. </a:t>
            </a:r>
            <a:endParaRPr sz="2600" b="1" i="0" u="none" strike="noStrike" cap="none">
              <a:solidFill>
                <a:srgbClr val="323132"/>
              </a:solidFill>
              <a:latin typeface="Times New Roman"/>
              <a:ea typeface="Times New Roman"/>
              <a:cs typeface="Times New Roman"/>
              <a:sym typeface="Times New Roman"/>
            </a:endParaRPr>
          </a:p>
          <a:p>
            <a:pPr marL="0" marR="0" lvl="0" indent="0" algn="l" rtl="0">
              <a:lnSpc>
                <a:spcPct val="115000"/>
              </a:lnSpc>
              <a:spcBef>
                <a:spcPts val="400"/>
              </a:spcBef>
              <a:spcAft>
                <a:spcPts val="0"/>
              </a:spcAft>
              <a:buClr>
                <a:schemeClr val="dk1"/>
              </a:buClr>
              <a:buSzPts val="1100"/>
              <a:buFont typeface="Arial"/>
              <a:buNone/>
            </a:pPr>
            <a:endParaRPr sz="2400" b="1"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Arial"/>
              <a:ea typeface="Arial"/>
              <a:cs typeface="Arial"/>
              <a:sym typeface="Arial"/>
            </a:endParaRPr>
          </a:p>
        </p:txBody>
      </p:sp>
      <p:sp>
        <p:nvSpPr>
          <p:cNvPr id="250" name="Google Shape;250;p19"/>
          <p:cNvSpPr txBox="1"/>
          <p:nvPr/>
        </p:nvSpPr>
        <p:spPr>
          <a:xfrm>
            <a:off x="1442299" y="3306600"/>
            <a:ext cx="4004343" cy="432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400" b="0" i="0" u="none" strike="noStrike" cap="none">
                <a:solidFill>
                  <a:schemeClr val="accent3"/>
                </a:solidFill>
                <a:latin typeface="Roboto Slab"/>
                <a:ea typeface="Roboto Slab"/>
                <a:cs typeface="Roboto Slab"/>
                <a:sym typeface="Roboto Slab"/>
              </a:rPr>
              <a:t>Disinformation or not? </a:t>
            </a:r>
            <a:endParaRPr sz="2400" b="0" i="0" u="none" strike="noStrike" cap="none">
              <a:solidFill>
                <a:schemeClr val="accent3"/>
              </a:solidFill>
              <a:latin typeface="Roboto Slab"/>
              <a:ea typeface="Roboto Slab"/>
              <a:cs typeface="Roboto Slab"/>
              <a:sym typeface="Roboto Slab"/>
            </a:endParaRPr>
          </a:p>
          <a:p>
            <a:pPr marL="0" marR="0" lvl="0" indent="0" algn="l" rtl="0">
              <a:lnSpc>
                <a:spcPct val="115000"/>
              </a:lnSpc>
              <a:spcBef>
                <a:spcPts val="0"/>
              </a:spcBef>
              <a:spcAft>
                <a:spcPts val="0"/>
              </a:spcAft>
              <a:buClr>
                <a:schemeClr val="dk1"/>
              </a:buClr>
              <a:buSzPts val="1100"/>
              <a:buFont typeface="Arial"/>
              <a:buNone/>
            </a:pPr>
            <a:r>
              <a:rPr lang="en-US" sz="2400" b="0" i="0" u="none" strike="noStrike" cap="none">
                <a:solidFill>
                  <a:srgbClr val="434343"/>
                </a:solidFill>
                <a:latin typeface="Roboto Slab"/>
                <a:ea typeface="Roboto Slab"/>
                <a:cs typeface="Roboto Slab"/>
                <a:sym typeface="Roboto Slab"/>
              </a:rPr>
              <a:t>Discuss in your pairs.</a:t>
            </a:r>
            <a:endParaRPr sz="2400" b="0" i="0" u="none" strike="noStrike" cap="none">
              <a:solidFill>
                <a:srgbClr val="EA4335"/>
              </a:solidFill>
              <a:latin typeface="Roboto Slab"/>
              <a:ea typeface="Roboto Slab"/>
              <a:cs typeface="Roboto Slab"/>
              <a:sym typeface="Roboto Slab"/>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rot="-269341">
            <a:off x="484564" y="393590"/>
            <a:ext cx="2665989" cy="621016"/>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Key Questions</a:t>
            </a:r>
            <a:endParaRPr/>
          </a:p>
        </p:txBody>
      </p:sp>
      <p:sp>
        <p:nvSpPr>
          <p:cNvPr id="257" name="Google Shape;257;p20"/>
          <p:cNvSpPr txBox="1">
            <a:spLocks noGrp="1"/>
          </p:cNvSpPr>
          <p:nvPr>
            <p:ph type="body" idx="2"/>
          </p:nvPr>
        </p:nvSpPr>
        <p:spPr>
          <a:xfrm>
            <a:off x="710718" y="1213836"/>
            <a:ext cx="4540930" cy="950843"/>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000000"/>
              </a:buClr>
              <a:buSzPts val="1620"/>
              <a:buNone/>
            </a:pPr>
            <a:r>
              <a:rPr lang="en-US" sz="2000"/>
              <a:t>In your groups, discuss:</a:t>
            </a:r>
            <a:endParaRPr sz="2000"/>
          </a:p>
          <a:p>
            <a:pPr marL="266700" lvl="0" indent="-266700" algn="l" rtl="0">
              <a:lnSpc>
                <a:spcPct val="110000"/>
              </a:lnSpc>
              <a:spcBef>
                <a:spcPts val="1000"/>
              </a:spcBef>
              <a:spcAft>
                <a:spcPts val="0"/>
              </a:spcAft>
              <a:buClr>
                <a:schemeClr val="accent3"/>
              </a:buClr>
              <a:buSzPts val="1440"/>
              <a:buChar char="►"/>
            </a:pPr>
            <a:r>
              <a:rPr lang="en-US" sz="2000">
                <a:solidFill>
                  <a:schemeClr val="accent3"/>
                </a:solidFill>
              </a:rPr>
              <a:t>What is the difference between a fact and an opinion? </a:t>
            </a:r>
            <a:endParaRPr sz="2000">
              <a:solidFill>
                <a:schemeClr val="accent3"/>
              </a:solidFill>
            </a:endParaRPr>
          </a:p>
          <a:p>
            <a:pPr marL="266700" lvl="0" indent="-266700" algn="l" rtl="0">
              <a:lnSpc>
                <a:spcPct val="110000"/>
              </a:lnSpc>
              <a:spcBef>
                <a:spcPts val="1000"/>
              </a:spcBef>
              <a:spcAft>
                <a:spcPts val="0"/>
              </a:spcAft>
              <a:buClr>
                <a:schemeClr val="accent3"/>
              </a:buClr>
              <a:buSzPts val="1440"/>
              <a:buChar char="►"/>
            </a:pPr>
            <a:r>
              <a:rPr lang="en-US" sz="2000">
                <a:solidFill>
                  <a:schemeClr val="accent3"/>
                </a:solidFill>
              </a:rPr>
              <a:t>Does the writer of this headline try to present it as a fact or an opinion? </a:t>
            </a:r>
            <a:endParaRPr sz="2000">
              <a:solidFill>
                <a:schemeClr val="accent3"/>
              </a:solidFill>
            </a:endParaRPr>
          </a:p>
          <a:p>
            <a:pPr marL="266700" lvl="0" indent="-266700" algn="l" rtl="0">
              <a:lnSpc>
                <a:spcPct val="110000"/>
              </a:lnSpc>
              <a:spcBef>
                <a:spcPts val="1000"/>
              </a:spcBef>
              <a:spcAft>
                <a:spcPts val="0"/>
              </a:spcAft>
              <a:buClr>
                <a:schemeClr val="accent3"/>
              </a:buClr>
              <a:buSzPts val="1440"/>
              <a:buChar char="►"/>
            </a:pPr>
            <a:r>
              <a:rPr lang="en-US" sz="2000">
                <a:solidFill>
                  <a:schemeClr val="accent3"/>
                </a:solidFill>
              </a:rPr>
              <a:t>Can opinions ever be examples of dis- or misinformation?</a:t>
            </a:r>
            <a:endParaRPr sz="2000">
              <a:solidFill>
                <a:schemeClr val="accent3"/>
              </a:solidFill>
            </a:endParaRPr>
          </a:p>
          <a:p>
            <a:pPr marL="266700" lvl="0" indent="-266700" algn="l" rtl="0">
              <a:lnSpc>
                <a:spcPct val="110000"/>
              </a:lnSpc>
              <a:spcBef>
                <a:spcPts val="1000"/>
              </a:spcBef>
              <a:spcAft>
                <a:spcPts val="0"/>
              </a:spcAft>
              <a:buClr>
                <a:schemeClr val="accent3"/>
              </a:buClr>
              <a:buSzPts val="1440"/>
              <a:buChar char="►"/>
            </a:pPr>
            <a:r>
              <a:rPr lang="en-US" sz="2000">
                <a:solidFill>
                  <a:schemeClr val="accent3"/>
                </a:solidFill>
              </a:rPr>
              <a:t>What is another term for this type of opinionated writing? </a:t>
            </a:r>
            <a:endParaRPr sz="2000">
              <a:solidFill>
                <a:schemeClr val="accent3"/>
              </a:solidFill>
            </a:endParaRPr>
          </a:p>
          <a:p>
            <a:pPr marL="0" lvl="0" indent="0" algn="l" rtl="0">
              <a:lnSpc>
                <a:spcPct val="110000"/>
              </a:lnSpc>
              <a:spcBef>
                <a:spcPts val="1000"/>
              </a:spcBef>
              <a:spcAft>
                <a:spcPts val="0"/>
              </a:spcAft>
              <a:buClr>
                <a:srgbClr val="000000"/>
              </a:buClr>
              <a:buSzPts val="1620"/>
              <a:buNone/>
            </a:pPr>
            <a:endParaRPr sz="1800">
              <a:solidFill>
                <a:srgbClr val="FF0000"/>
              </a:solidFill>
              <a:latin typeface="Arial"/>
              <a:ea typeface="Arial"/>
              <a:cs typeface="Arial"/>
              <a:sym typeface="Arial"/>
            </a:endParaRPr>
          </a:p>
        </p:txBody>
      </p:sp>
      <p:pic>
        <p:nvPicPr>
          <p:cNvPr id="258" name="Google Shape;258;p20"/>
          <p:cNvPicPr preferRelativeResize="0"/>
          <p:nvPr/>
        </p:nvPicPr>
        <p:blipFill rotWithShape="1">
          <a:blip r:embed="rId3">
            <a:alphaModFix/>
          </a:blip>
          <a:srcRect/>
          <a:stretch/>
        </p:blipFill>
        <p:spPr>
          <a:xfrm>
            <a:off x="5925865" y="952567"/>
            <a:ext cx="2315766" cy="36548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2"/>
          <p:cNvPicPr preferRelativeResize="0"/>
          <p:nvPr/>
        </p:nvPicPr>
        <p:blipFill rotWithShape="1">
          <a:blip r:embed="rId3">
            <a:alphaModFix/>
          </a:blip>
          <a:srcRect/>
          <a:stretch/>
        </p:blipFill>
        <p:spPr>
          <a:xfrm>
            <a:off x="6547968" y="3251417"/>
            <a:ext cx="1202246" cy="1202246"/>
          </a:xfrm>
          <a:prstGeom prst="rect">
            <a:avLst/>
          </a:prstGeom>
          <a:noFill/>
          <a:ln>
            <a:noFill/>
          </a:ln>
        </p:spPr>
      </p:pic>
      <p:pic>
        <p:nvPicPr>
          <p:cNvPr id="77" name="Google Shape;77;p2"/>
          <p:cNvPicPr preferRelativeResize="0"/>
          <p:nvPr/>
        </p:nvPicPr>
        <p:blipFill rotWithShape="1">
          <a:blip r:embed="rId4">
            <a:alphaModFix/>
          </a:blip>
          <a:srcRect/>
          <a:stretch/>
        </p:blipFill>
        <p:spPr>
          <a:xfrm rot="3015362">
            <a:off x="4427356" y="3329979"/>
            <a:ext cx="814064" cy="1236289"/>
          </a:xfrm>
          <a:prstGeom prst="rect">
            <a:avLst/>
          </a:prstGeom>
          <a:noFill/>
          <a:ln>
            <a:noFill/>
          </a:ln>
        </p:spPr>
      </p:pic>
      <p:pic>
        <p:nvPicPr>
          <p:cNvPr id="78" name="Google Shape;78;p2"/>
          <p:cNvPicPr preferRelativeResize="0"/>
          <p:nvPr/>
        </p:nvPicPr>
        <p:blipFill rotWithShape="1">
          <a:blip r:embed="rId5">
            <a:alphaModFix/>
          </a:blip>
          <a:srcRect/>
          <a:stretch/>
        </p:blipFill>
        <p:spPr>
          <a:xfrm rot="-1211977" flipH="1">
            <a:off x="4529277" y="3509958"/>
            <a:ext cx="1665820" cy="2589109"/>
          </a:xfrm>
          <a:prstGeom prst="rect">
            <a:avLst/>
          </a:prstGeom>
          <a:noFill/>
          <a:ln>
            <a:noFill/>
          </a:ln>
        </p:spPr>
      </p:pic>
      <p:pic>
        <p:nvPicPr>
          <p:cNvPr id="79" name="Google Shape;79;p2"/>
          <p:cNvPicPr preferRelativeResize="0"/>
          <p:nvPr/>
        </p:nvPicPr>
        <p:blipFill rotWithShape="1">
          <a:blip r:embed="rId6">
            <a:alphaModFix/>
          </a:blip>
          <a:srcRect/>
          <a:stretch/>
        </p:blipFill>
        <p:spPr>
          <a:xfrm rot="-785858">
            <a:off x="1196599" y="3326173"/>
            <a:ext cx="928148" cy="1447586"/>
          </a:xfrm>
          <a:prstGeom prst="rect">
            <a:avLst/>
          </a:prstGeom>
          <a:noFill/>
          <a:ln>
            <a:noFill/>
          </a:ln>
        </p:spPr>
      </p:pic>
      <p:pic>
        <p:nvPicPr>
          <p:cNvPr id="80" name="Google Shape;80;p2"/>
          <p:cNvPicPr preferRelativeResize="0"/>
          <p:nvPr/>
        </p:nvPicPr>
        <p:blipFill rotWithShape="1">
          <a:blip r:embed="rId7">
            <a:alphaModFix/>
          </a:blip>
          <a:srcRect/>
          <a:stretch/>
        </p:blipFill>
        <p:spPr>
          <a:xfrm>
            <a:off x="3159558" y="2157056"/>
            <a:ext cx="1022307" cy="1441901"/>
          </a:xfrm>
          <a:prstGeom prst="rect">
            <a:avLst/>
          </a:prstGeom>
          <a:noFill/>
          <a:ln>
            <a:noFill/>
          </a:ln>
        </p:spPr>
      </p:pic>
      <p:pic>
        <p:nvPicPr>
          <p:cNvPr id="81" name="Google Shape;81;p2"/>
          <p:cNvPicPr preferRelativeResize="0"/>
          <p:nvPr/>
        </p:nvPicPr>
        <p:blipFill rotWithShape="1">
          <a:blip r:embed="rId8">
            <a:alphaModFix/>
          </a:blip>
          <a:srcRect/>
          <a:stretch/>
        </p:blipFill>
        <p:spPr>
          <a:xfrm>
            <a:off x="673155" y="1941571"/>
            <a:ext cx="892459" cy="892459"/>
          </a:xfrm>
          <a:prstGeom prst="rect">
            <a:avLst/>
          </a:prstGeom>
          <a:noFill/>
          <a:ln>
            <a:noFill/>
          </a:ln>
        </p:spPr>
      </p:pic>
      <p:pic>
        <p:nvPicPr>
          <p:cNvPr id="82" name="Google Shape;82;p2"/>
          <p:cNvPicPr preferRelativeResize="0"/>
          <p:nvPr/>
        </p:nvPicPr>
        <p:blipFill rotWithShape="1">
          <a:blip r:embed="rId9">
            <a:alphaModFix/>
          </a:blip>
          <a:srcRect/>
          <a:stretch/>
        </p:blipFill>
        <p:spPr>
          <a:xfrm rot="1430987">
            <a:off x="6979312" y="546151"/>
            <a:ext cx="1269528" cy="1303466"/>
          </a:xfrm>
          <a:prstGeom prst="rect">
            <a:avLst/>
          </a:prstGeom>
          <a:noFill/>
          <a:ln>
            <a:noFill/>
          </a:ln>
        </p:spPr>
      </p:pic>
      <p:pic>
        <p:nvPicPr>
          <p:cNvPr id="83" name="Google Shape;83;p2"/>
          <p:cNvPicPr preferRelativeResize="0"/>
          <p:nvPr/>
        </p:nvPicPr>
        <p:blipFill rotWithShape="1">
          <a:blip r:embed="rId10">
            <a:alphaModFix/>
          </a:blip>
          <a:srcRect/>
          <a:stretch/>
        </p:blipFill>
        <p:spPr>
          <a:xfrm>
            <a:off x="4174358" y="359175"/>
            <a:ext cx="965986" cy="965986"/>
          </a:xfrm>
          <a:prstGeom prst="rect">
            <a:avLst/>
          </a:prstGeom>
          <a:noFill/>
          <a:ln>
            <a:noFill/>
          </a:ln>
        </p:spPr>
      </p:pic>
      <p:pic>
        <p:nvPicPr>
          <p:cNvPr id="84" name="Google Shape;84;p2"/>
          <p:cNvPicPr preferRelativeResize="0"/>
          <p:nvPr/>
        </p:nvPicPr>
        <p:blipFill rotWithShape="1">
          <a:blip r:embed="rId11">
            <a:alphaModFix/>
          </a:blip>
          <a:srcRect/>
          <a:stretch/>
        </p:blipFill>
        <p:spPr>
          <a:xfrm rot="613861">
            <a:off x="1579437" y="489543"/>
            <a:ext cx="1476507" cy="1056642"/>
          </a:xfrm>
          <a:prstGeom prst="rect">
            <a:avLst/>
          </a:prstGeom>
          <a:noFill/>
          <a:ln>
            <a:noFill/>
          </a:ln>
        </p:spPr>
      </p:pic>
      <p:pic>
        <p:nvPicPr>
          <p:cNvPr id="85" name="Google Shape;85;p2"/>
          <p:cNvPicPr preferRelativeResize="0"/>
          <p:nvPr/>
        </p:nvPicPr>
        <p:blipFill rotWithShape="1">
          <a:blip r:embed="rId12">
            <a:alphaModFix/>
          </a:blip>
          <a:srcRect/>
          <a:stretch/>
        </p:blipFill>
        <p:spPr>
          <a:xfrm>
            <a:off x="1513251" y="790484"/>
            <a:ext cx="429775" cy="671856"/>
          </a:xfrm>
          <a:prstGeom prst="rect">
            <a:avLst/>
          </a:prstGeom>
          <a:noFill/>
          <a:ln>
            <a:noFill/>
          </a:ln>
        </p:spPr>
      </p:pic>
      <p:sp>
        <p:nvSpPr>
          <p:cNvPr id="86" name="Google Shape;86;p2"/>
          <p:cNvSpPr txBox="1"/>
          <p:nvPr/>
        </p:nvSpPr>
        <p:spPr>
          <a:xfrm rot="-277111">
            <a:off x="1504544" y="1364789"/>
            <a:ext cx="1020910"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Openness</a:t>
            </a:r>
            <a:endParaRPr sz="1400" b="0" i="0" u="none" strike="noStrike" cap="none">
              <a:solidFill>
                <a:srgbClr val="000000"/>
              </a:solidFill>
              <a:latin typeface="Arial"/>
              <a:ea typeface="Arial"/>
              <a:cs typeface="Arial"/>
              <a:sym typeface="Arial"/>
            </a:endParaRPr>
          </a:p>
        </p:txBody>
      </p:sp>
      <p:sp>
        <p:nvSpPr>
          <p:cNvPr id="87" name="Google Shape;87;p2"/>
          <p:cNvSpPr txBox="1"/>
          <p:nvPr/>
        </p:nvSpPr>
        <p:spPr>
          <a:xfrm rot="-277111">
            <a:off x="4277388" y="1627628"/>
            <a:ext cx="1072337"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in the room</a:t>
            </a:r>
            <a:endParaRPr sz="1400" b="0" i="0" u="none" strike="noStrike" cap="none">
              <a:solidFill>
                <a:srgbClr val="000000"/>
              </a:solidFill>
              <a:latin typeface="Arial"/>
              <a:ea typeface="Arial"/>
              <a:cs typeface="Arial"/>
              <a:sym typeface="Arial"/>
            </a:endParaRPr>
          </a:p>
        </p:txBody>
      </p:sp>
      <p:sp>
        <p:nvSpPr>
          <p:cNvPr id="88" name="Google Shape;88;p2"/>
          <p:cNvSpPr txBox="1"/>
          <p:nvPr/>
        </p:nvSpPr>
        <p:spPr>
          <a:xfrm rot="-277111">
            <a:off x="3757541" y="1239610"/>
            <a:ext cx="1987479"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Keep the conversation</a:t>
            </a:r>
            <a:endParaRPr sz="1400" b="0" i="0" u="none" strike="noStrike" cap="none">
              <a:solidFill>
                <a:srgbClr val="000000"/>
              </a:solidFill>
              <a:latin typeface="Arial"/>
              <a:ea typeface="Arial"/>
              <a:cs typeface="Arial"/>
              <a:sym typeface="Arial"/>
            </a:endParaRPr>
          </a:p>
        </p:txBody>
      </p:sp>
      <p:sp>
        <p:nvSpPr>
          <p:cNvPr id="89" name="Google Shape;89;p2"/>
          <p:cNvSpPr txBox="1"/>
          <p:nvPr/>
        </p:nvSpPr>
        <p:spPr>
          <a:xfrm rot="-240336">
            <a:off x="451915" y="2696853"/>
            <a:ext cx="1260932"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Right to pass</a:t>
            </a:r>
            <a:endParaRPr sz="1400" b="0" i="0" u="none" strike="noStrike" cap="none">
              <a:solidFill>
                <a:srgbClr val="000000"/>
              </a:solidFill>
              <a:latin typeface="Arial"/>
              <a:ea typeface="Arial"/>
              <a:cs typeface="Arial"/>
              <a:sym typeface="Arial"/>
            </a:endParaRPr>
          </a:p>
        </p:txBody>
      </p:sp>
      <p:sp>
        <p:nvSpPr>
          <p:cNvPr id="90" name="Google Shape;90;p2"/>
          <p:cNvSpPr txBox="1"/>
          <p:nvPr/>
        </p:nvSpPr>
        <p:spPr>
          <a:xfrm rot="-277111">
            <a:off x="3864841" y="2824647"/>
            <a:ext cx="1234719"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assumptions</a:t>
            </a:r>
            <a:endParaRPr sz="1400" b="0" i="0" u="none" strike="noStrike" cap="none">
              <a:solidFill>
                <a:srgbClr val="000000"/>
              </a:solidFill>
              <a:latin typeface="Arial"/>
              <a:ea typeface="Arial"/>
              <a:cs typeface="Arial"/>
              <a:sym typeface="Arial"/>
            </a:endParaRPr>
          </a:p>
        </p:txBody>
      </p:sp>
      <p:sp>
        <p:nvSpPr>
          <p:cNvPr id="91" name="Google Shape;91;p2"/>
          <p:cNvSpPr txBox="1"/>
          <p:nvPr/>
        </p:nvSpPr>
        <p:spPr>
          <a:xfrm rot="-277111">
            <a:off x="3904552" y="2444225"/>
            <a:ext cx="898850"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Make no</a:t>
            </a:r>
            <a:endParaRPr sz="1400" b="0" i="0" u="none" strike="noStrike" cap="none">
              <a:solidFill>
                <a:srgbClr val="000000"/>
              </a:solidFill>
              <a:latin typeface="Arial"/>
              <a:ea typeface="Arial"/>
              <a:cs typeface="Arial"/>
              <a:sym typeface="Arial"/>
            </a:endParaRPr>
          </a:p>
        </p:txBody>
      </p:sp>
      <p:sp>
        <p:nvSpPr>
          <p:cNvPr id="92" name="Google Shape;92;p2"/>
          <p:cNvSpPr txBox="1"/>
          <p:nvPr/>
        </p:nvSpPr>
        <p:spPr>
          <a:xfrm rot="-240336">
            <a:off x="6115370" y="2760602"/>
            <a:ext cx="1394032"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Listen to others</a:t>
            </a:r>
            <a:endParaRPr sz="1400" b="0" i="0" u="none" strike="noStrike" cap="none">
              <a:solidFill>
                <a:srgbClr val="000000"/>
              </a:solidFill>
              <a:latin typeface="Arial"/>
              <a:ea typeface="Arial"/>
              <a:cs typeface="Arial"/>
              <a:sym typeface="Arial"/>
            </a:endParaRPr>
          </a:p>
        </p:txBody>
      </p:sp>
      <p:sp>
        <p:nvSpPr>
          <p:cNvPr id="93" name="Google Shape;93;p2"/>
          <p:cNvSpPr txBox="1"/>
          <p:nvPr/>
        </p:nvSpPr>
        <p:spPr>
          <a:xfrm rot="-277111">
            <a:off x="6225871" y="1520319"/>
            <a:ext cx="2234567"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Non-judgmental approach</a:t>
            </a:r>
            <a:endParaRPr sz="1400" b="0" i="0" u="none" strike="noStrike" cap="none">
              <a:solidFill>
                <a:srgbClr val="000000"/>
              </a:solidFill>
              <a:latin typeface="Arial"/>
              <a:ea typeface="Arial"/>
              <a:cs typeface="Arial"/>
              <a:sym typeface="Arial"/>
            </a:endParaRPr>
          </a:p>
        </p:txBody>
      </p:sp>
      <p:sp>
        <p:nvSpPr>
          <p:cNvPr id="94" name="Google Shape;94;p2"/>
          <p:cNvSpPr txBox="1"/>
          <p:nvPr/>
        </p:nvSpPr>
        <p:spPr>
          <a:xfrm rot="-277111">
            <a:off x="1830346" y="4123396"/>
            <a:ext cx="922085"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language</a:t>
            </a: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rot="-277111">
            <a:off x="1869972" y="3740881"/>
            <a:ext cx="638203"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Using</a:t>
            </a:r>
            <a:endParaRPr sz="1400" b="0" i="0" u="none" strike="noStrike" cap="none">
              <a:solidFill>
                <a:srgbClr val="000000"/>
              </a:solidFill>
              <a:latin typeface="Arial"/>
              <a:ea typeface="Arial"/>
              <a:cs typeface="Arial"/>
              <a:sym typeface="Arial"/>
            </a:endParaRPr>
          </a:p>
        </p:txBody>
      </p:sp>
      <p:sp>
        <p:nvSpPr>
          <p:cNvPr id="96" name="Google Shape;96;p2"/>
          <p:cNvSpPr txBox="1"/>
          <p:nvPr/>
        </p:nvSpPr>
        <p:spPr>
          <a:xfrm rot="-240336">
            <a:off x="3453515" y="4293895"/>
            <a:ext cx="1528765"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Asking questions</a:t>
            </a:r>
            <a:endParaRPr sz="1400" b="0" i="0" u="none" strike="noStrike" cap="none">
              <a:solidFill>
                <a:srgbClr val="000000"/>
              </a:solidFill>
              <a:latin typeface="Arial"/>
              <a:ea typeface="Arial"/>
              <a:cs typeface="Arial"/>
              <a:sym typeface="Arial"/>
            </a:endParaRPr>
          </a:p>
        </p:txBody>
      </p:sp>
      <p:sp>
        <p:nvSpPr>
          <p:cNvPr id="97" name="Google Shape;97;p2"/>
          <p:cNvSpPr txBox="1"/>
          <p:nvPr/>
        </p:nvSpPr>
        <p:spPr>
          <a:xfrm rot="-277111">
            <a:off x="6689217" y="4566738"/>
            <a:ext cx="1053747"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and advice</a:t>
            </a:r>
            <a:endParaRPr sz="1400" b="0" i="0" u="none" strike="noStrike" cap="none">
              <a:solidFill>
                <a:srgbClr val="000000"/>
              </a:solidFill>
              <a:latin typeface="Arial"/>
              <a:ea typeface="Arial"/>
              <a:cs typeface="Arial"/>
              <a:sym typeface="Arial"/>
            </a:endParaRPr>
          </a:p>
        </p:txBody>
      </p:sp>
      <p:sp>
        <p:nvSpPr>
          <p:cNvPr id="98" name="Google Shape;98;p2"/>
          <p:cNvSpPr txBox="1"/>
          <p:nvPr/>
        </p:nvSpPr>
        <p:spPr>
          <a:xfrm rot="-277111">
            <a:off x="6620776" y="4172949"/>
            <a:ext cx="1244621" cy="360850"/>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1400" b="0" i="0" u="none" strike="noStrike" cap="none">
                <a:solidFill>
                  <a:schemeClr val="lt1"/>
                </a:solidFill>
                <a:latin typeface="Arial"/>
                <a:ea typeface="Arial"/>
                <a:cs typeface="Arial"/>
                <a:sym typeface="Arial"/>
              </a:rPr>
              <a:t>Seeking help </a:t>
            </a:r>
            <a:endParaRPr sz="1400" b="0" i="0" u="none" strike="noStrike" cap="none">
              <a:solidFill>
                <a:srgbClr val="000000"/>
              </a:solidFill>
              <a:latin typeface="Arial"/>
              <a:ea typeface="Arial"/>
              <a:cs typeface="Arial"/>
              <a:sym typeface="Arial"/>
            </a:endParaRPr>
          </a:p>
        </p:txBody>
      </p:sp>
      <p:pic>
        <p:nvPicPr>
          <p:cNvPr id="99" name="Google Shape;99;p2"/>
          <p:cNvPicPr preferRelativeResize="0"/>
          <p:nvPr/>
        </p:nvPicPr>
        <p:blipFill rotWithShape="1">
          <a:blip r:embed="rId13">
            <a:alphaModFix/>
          </a:blip>
          <a:srcRect/>
          <a:stretch/>
        </p:blipFill>
        <p:spPr>
          <a:xfrm>
            <a:off x="4989803" y="798712"/>
            <a:ext cx="519363" cy="458262"/>
          </a:xfrm>
          <a:prstGeom prst="rect">
            <a:avLst/>
          </a:prstGeom>
          <a:noFill/>
          <a:ln>
            <a:noFill/>
          </a:ln>
        </p:spPr>
      </p:pic>
      <p:pic>
        <p:nvPicPr>
          <p:cNvPr id="100" name="Google Shape;100;p2"/>
          <p:cNvPicPr preferRelativeResize="0"/>
          <p:nvPr/>
        </p:nvPicPr>
        <p:blipFill rotWithShape="1">
          <a:blip r:embed="rId14">
            <a:alphaModFix/>
          </a:blip>
          <a:srcRect/>
          <a:stretch/>
        </p:blipFill>
        <p:spPr>
          <a:xfrm rot="-874843">
            <a:off x="6565166" y="901610"/>
            <a:ext cx="741404" cy="698156"/>
          </a:xfrm>
          <a:prstGeom prst="rect">
            <a:avLst/>
          </a:prstGeom>
          <a:noFill/>
          <a:ln>
            <a:noFill/>
          </a:ln>
        </p:spPr>
      </p:pic>
      <p:pic>
        <p:nvPicPr>
          <p:cNvPr id="101" name="Google Shape;101;p2"/>
          <p:cNvPicPr preferRelativeResize="0"/>
          <p:nvPr/>
        </p:nvPicPr>
        <p:blipFill rotWithShape="1">
          <a:blip r:embed="rId15">
            <a:alphaModFix/>
          </a:blip>
          <a:srcRect/>
          <a:stretch/>
        </p:blipFill>
        <p:spPr>
          <a:xfrm>
            <a:off x="1476188" y="2194741"/>
            <a:ext cx="471999" cy="882433"/>
          </a:xfrm>
          <a:prstGeom prst="rect">
            <a:avLst/>
          </a:prstGeom>
          <a:noFill/>
          <a:ln>
            <a:noFill/>
          </a:ln>
        </p:spPr>
      </p:pic>
      <p:pic>
        <p:nvPicPr>
          <p:cNvPr id="102" name="Google Shape;102;p2"/>
          <p:cNvPicPr preferRelativeResize="0"/>
          <p:nvPr/>
        </p:nvPicPr>
        <p:blipFill rotWithShape="1">
          <a:blip r:embed="rId16">
            <a:alphaModFix/>
          </a:blip>
          <a:srcRect/>
          <a:stretch/>
        </p:blipFill>
        <p:spPr>
          <a:xfrm rot="-1690047" flipH="1">
            <a:off x="2688001" y="2134731"/>
            <a:ext cx="700012" cy="956821"/>
          </a:xfrm>
          <a:prstGeom prst="rect">
            <a:avLst/>
          </a:prstGeom>
          <a:noFill/>
          <a:ln>
            <a:noFill/>
          </a:ln>
        </p:spPr>
      </p:pic>
      <p:pic>
        <p:nvPicPr>
          <p:cNvPr id="103" name="Google Shape;103;p2"/>
          <p:cNvPicPr preferRelativeResize="0"/>
          <p:nvPr/>
        </p:nvPicPr>
        <p:blipFill rotWithShape="1">
          <a:blip r:embed="rId17">
            <a:alphaModFix/>
          </a:blip>
          <a:srcRect/>
          <a:stretch/>
        </p:blipFill>
        <p:spPr>
          <a:xfrm rot="-867779" flipH="1">
            <a:off x="6812616" y="2170549"/>
            <a:ext cx="516790" cy="545224"/>
          </a:xfrm>
          <a:prstGeom prst="rect">
            <a:avLst/>
          </a:prstGeom>
          <a:noFill/>
          <a:ln>
            <a:noFill/>
          </a:ln>
        </p:spPr>
      </p:pic>
      <p:pic>
        <p:nvPicPr>
          <p:cNvPr id="104" name="Google Shape;104;p2"/>
          <p:cNvPicPr preferRelativeResize="0"/>
          <p:nvPr/>
        </p:nvPicPr>
        <p:blipFill rotWithShape="1">
          <a:blip r:embed="rId18">
            <a:alphaModFix/>
          </a:blip>
          <a:srcRect/>
          <a:stretch/>
        </p:blipFill>
        <p:spPr>
          <a:xfrm flipH="1">
            <a:off x="7295449" y="2380439"/>
            <a:ext cx="1004768" cy="954420"/>
          </a:xfrm>
          <a:prstGeom prst="rect">
            <a:avLst/>
          </a:prstGeom>
          <a:noFill/>
          <a:ln>
            <a:noFill/>
          </a:ln>
        </p:spPr>
      </p:pic>
      <p:pic>
        <p:nvPicPr>
          <p:cNvPr id="105" name="Google Shape;105;p2"/>
          <p:cNvPicPr preferRelativeResize="0"/>
          <p:nvPr/>
        </p:nvPicPr>
        <p:blipFill rotWithShape="1">
          <a:blip r:embed="rId19">
            <a:alphaModFix/>
          </a:blip>
          <a:srcRect/>
          <a:stretch/>
        </p:blipFill>
        <p:spPr>
          <a:xfrm rot="792341">
            <a:off x="977503" y="3484567"/>
            <a:ext cx="454028" cy="1036011"/>
          </a:xfrm>
          <a:prstGeom prst="rect">
            <a:avLst/>
          </a:prstGeom>
          <a:noFill/>
          <a:ln>
            <a:noFill/>
          </a:ln>
        </p:spPr>
      </p:pic>
      <p:pic>
        <p:nvPicPr>
          <p:cNvPr id="106" name="Google Shape;106;p2"/>
          <p:cNvPicPr preferRelativeResize="0"/>
          <p:nvPr/>
        </p:nvPicPr>
        <p:blipFill rotWithShape="1">
          <a:blip r:embed="rId20">
            <a:alphaModFix/>
          </a:blip>
          <a:srcRect/>
          <a:stretch/>
        </p:blipFill>
        <p:spPr>
          <a:xfrm rot="435863">
            <a:off x="7330538" y="3844613"/>
            <a:ext cx="976002" cy="555392"/>
          </a:xfrm>
          <a:prstGeom prst="rect">
            <a:avLst/>
          </a:prstGeom>
          <a:noFill/>
          <a:ln>
            <a:noFill/>
          </a:ln>
        </p:spPr>
      </p:pic>
      <p:pic>
        <p:nvPicPr>
          <p:cNvPr id="107" name="Google Shape;107;p2"/>
          <p:cNvPicPr preferRelativeResize="0"/>
          <p:nvPr/>
        </p:nvPicPr>
        <p:blipFill rotWithShape="1">
          <a:blip r:embed="rId21">
            <a:alphaModFix/>
          </a:blip>
          <a:srcRect/>
          <a:stretch/>
        </p:blipFill>
        <p:spPr>
          <a:xfrm rot="-2406558" flipH="1">
            <a:off x="4140713" y="3488587"/>
            <a:ext cx="403868" cy="728578"/>
          </a:xfrm>
          <a:prstGeom prst="rect">
            <a:avLst/>
          </a:prstGeom>
          <a:noFill/>
          <a:ln>
            <a:noFill/>
          </a:ln>
        </p:spPr>
      </p:pic>
      <p:pic>
        <p:nvPicPr>
          <p:cNvPr id="108" name="Google Shape;108;p2"/>
          <p:cNvPicPr preferRelativeResize="0"/>
          <p:nvPr/>
        </p:nvPicPr>
        <p:blipFill rotWithShape="1">
          <a:blip r:embed="rId22">
            <a:alphaModFix/>
          </a:blip>
          <a:srcRect/>
          <a:stretch/>
        </p:blipFill>
        <p:spPr>
          <a:xfrm>
            <a:off x="4262732" y="4040804"/>
            <a:ext cx="178347" cy="1892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1"/>
          <p:cNvSpPr txBox="1">
            <a:spLocks noGrp="1"/>
          </p:cNvSpPr>
          <p:nvPr>
            <p:ph type="title"/>
          </p:nvPr>
        </p:nvSpPr>
        <p:spPr>
          <a:xfrm rot="-269341">
            <a:off x="389127" y="256561"/>
            <a:ext cx="2814225" cy="611173"/>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Biased Writing</a:t>
            </a:r>
            <a:endParaRPr/>
          </a:p>
        </p:txBody>
      </p:sp>
      <p:sp>
        <p:nvSpPr>
          <p:cNvPr id="265" name="Google Shape;265;p21"/>
          <p:cNvSpPr txBox="1">
            <a:spLocks noGrp="1"/>
          </p:cNvSpPr>
          <p:nvPr>
            <p:ph type="body" idx="1"/>
          </p:nvPr>
        </p:nvSpPr>
        <p:spPr>
          <a:xfrm>
            <a:off x="451097" y="980707"/>
            <a:ext cx="4764505" cy="3188636"/>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000000"/>
              </a:buClr>
              <a:buSzPts val="1440"/>
              <a:buNone/>
            </a:pPr>
            <a:r>
              <a:rPr lang="en-US" sz="2000" b="1"/>
              <a:t>This type of opinion-based writing is often known as </a:t>
            </a:r>
            <a:r>
              <a:rPr lang="en-US" sz="2000" b="1">
                <a:solidFill>
                  <a:schemeClr val="accent3"/>
                </a:solidFill>
              </a:rPr>
              <a:t>‘biased writing’:</a:t>
            </a:r>
            <a:endParaRPr/>
          </a:p>
          <a:p>
            <a:pPr marL="0" lvl="0" indent="0" algn="l" rtl="0">
              <a:lnSpc>
                <a:spcPct val="110000"/>
              </a:lnSpc>
              <a:spcBef>
                <a:spcPts val="1000"/>
              </a:spcBef>
              <a:spcAft>
                <a:spcPts val="0"/>
              </a:spcAft>
              <a:buClr>
                <a:srgbClr val="000000"/>
              </a:buClr>
              <a:buSzPts val="1440"/>
              <a:buNone/>
            </a:pPr>
            <a:r>
              <a:rPr lang="en-US" sz="2000" b="1"/>
              <a:t>Biased writing </a:t>
            </a:r>
            <a:r>
              <a:rPr lang="en-US" sz="2000"/>
              <a:t>occurs when an author shows favouritism or prejudice towards a particular opinion, instead of being fair and balanced. It is often used to drive people towards certain viewpoints or actions, and can appeal to the reader’s emotions rather than encouraging them to think critically.</a:t>
            </a:r>
            <a:endParaRPr sz="2000"/>
          </a:p>
          <a:p>
            <a:pPr marL="0" lvl="0" indent="0" algn="l" rtl="0">
              <a:lnSpc>
                <a:spcPct val="110000"/>
              </a:lnSpc>
              <a:spcBef>
                <a:spcPts val="1000"/>
              </a:spcBef>
              <a:spcAft>
                <a:spcPts val="0"/>
              </a:spcAft>
              <a:buClr>
                <a:srgbClr val="000000"/>
              </a:buClr>
              <a:buSzPts val="1260"/>
              <a:buNone/>
            </a:pPr>
            <a:endParaRPr/>
          </a:p>
        </p:txBody>
      </p:sp>
      <p:grpSp>
        <p:nvGrpSpPr>
          <p:cNvPr id="266" name="Google Shape;266;p21"/>
          <p:cNvGrpSpPr/>
          <p:nvPr/>
        </p:nvGrpSpPr>
        <p:grpSpPr>
          <a:xfrm>
            <a:off x="3833246" y="430275"/>
            <a:ext cx="537329" cy="370608"/>
            <a:chOff x="3525624" y="612370"/>
            <a:chExt cx="697584" cy="481139"/>
          </a:xfrm>
        </p:grpSpPr>
        <p:sp>
          <p:nvSpPr>
            <p:cNvPr id="267" name="Google Shape;267;p21"/>
            <p:cNvSpPr/>
            <p:nvPr/>
          </p:nvSpPr>
          <p:spPr>
            <a:xfrm>
              <a:off x="3638746" y="612370"/>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68" name="Google Shape;268;p21"/>
            <p:cNvSpPr/>
            <p:nvPr/>
          </p:nvSpPr>
          <p:spPr>
            <a:xfrm>
              <a:off x="3525624" y="734919"/>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grpSp>
        <p:nvGrpSpPr>
          <p:cNvPr id="269" name="Google Shape;269;p21"/>
          <p:cNvGrpSpPr/>
          <p:nvPr/>
        </p:nvGrpSpPr>
        <p:grpSpPr>
          <a:xfrm>
            <a:off x="5518583" y="799262"/>
            <a:ext cx="2975014" cy="1869313"/>
            <a:chOff x="5518583" y="799262"/>
            <a:chExt cx="2975014" cy="1869313"/>
          </a:xfrm>
        </p:grpSpPr>
        <p:sp>
          <p:nvSpPr>
            <p:cNvPr id="270" name="Google Shape;270;p21"/>
            <p:cNvSpPr txBox="1"/>
            <p:nvPr/>
          </p:nvSpPr>
          <p:spPr>
            <a:xfrm rot="-318120">
              <a:off x="5717076" y="1396526"/>
              <a:ext cx="2744226" cy="12720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160"/>
                <a:buFont typeface="Arial"/>
                <a:buNone/>
              </a:pPr>
              <a:r>
                <a:rPr lang="en-US" sz="2400" b="1" i="0" u="none" strike="noStrike" cap="none" dirty="0">
                  <a:solidFill>
                    <a:schemeClr val="dk2"/>
                  </a:solidFill>
                  <a:latin typeface="Arial"/>
                  <a:ea typeface="Arial"/>
                  <a:cs typeface="Arial"/>
                  <a:sym typeface="Arial"/>
                </a:rPr>
                <a:t>Grime is the best music on earth!</a:t>
              </a:r>
              <a:endParaRPr sz="2400" b="1" i="0" u="none" strike="noStrike" cap="none" dirty="0">
                <a:solidFill>
                  <a:schemeClr val="dk2"/>
                </a:solidFill>
                <a:latin typeface="Arial"/>
                <a:ea typeface="Arial"/>
                <a:cs typeface="Arial"/>
                <a:sym typeface="Arial"/>
              </a:endParaRPr>
            </a:p>
          </p:txBody>
        </p:sp>
        <p:pic>
          <p:nvPicPr>
            <p:cNvPr id="271" name="Google Shape;271;p21"/>
            <p:cNvPicPr preferRelativeResize="0"/>
            <p:nvPr/>
          </p:nvPicPr>
          <p:blipFill rotWithShape="1">
            <a:blip r:embed="rId3">
              <a:alphaModFix/>
            </a:blip>
            <a:srcRect/>
            <a:stretch/>
          </p:blipFill>
          <p:spPr>
            <a:xfrm rot="-318120">
              <a:off x="5673312" y="1234369"/>
              <a:ext cx="2716890" cy="198052"/>
            </a:xfrm>
            <a:prstGeom prst="rect">
              <a:avLst/>
            </a:prstGeom>
            <a:noFill/>
            <a:ln>
              <a:noFill/>
            </a:ln>
          </p:spPr>
        </p:pic>
        <p:pic>
          <p:nvPicPr>
            <p:cNvPr id="273" name="Google Shape;273;p21"/>
            <p:cNvPicPr preferRelativeResize="0"/>
            <p:nvPr/>
          </p:nvPicPr>
          <p:blipFill rotWithShape="1">
            <a:blip r:embed="rId4">
              <a:alphaModFix amt="85000"/>
            </a:blip>
            <a:srcRect/>
            <a:stretch/>
          </p:blipFill>
          <p:spPr>
            <a:xfrm rot="-318120">
              <a:off x="5518583" y="799262"/>
              <a:ext cx="2975014" cy="452837"/>
            </a:xfrm>
            <a:prstGeom prst="rect">
              <a:avLst/>
            </a:prstGeom>
            <a:noFill/>
            <a:ln>
              <a:noFill/>
            </a:ln>
          </p:spPr>
        </p:pic>
      </p:grpSp>
      <p:sp>
        <p:nvSpPr>
          <p:cNvPr id="274" name="Google Shape;274;p21"/>
          <p:cNvSpPr txBox="1"/>
          <p:nvPr/>
        </p:nvSpPr>
        <p:spPr>
          <a:xfrm>
            <a:off x="1641165" y="4641725"/>
            <a:ext cx="611798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3"/>
                </a:solidFill>
                <a:latin typeface="Arial"/>
                <a:ea typeface="Arial"/>
                <a:cs typeface="Arial"/>
                <a:sym typeface="Arial"/>
              </a:rPr>
              <a:t>Let’s look at some examples of biased writing…</a:t>
            </a:r>
            <a:endParaRPr sz="2000" b="1" i="0" u="none" strike="noStrike" cap="none">
              <a:solidFill>
                <a:schemeClr val="accent3"/>
              </a:solidFill>
              <a:latin typeface="Arial"/>
              <a:ea typeface="Arial"/>
              <a:cs typeface="Arial"/>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5619">
            <a:off x="5926709" y="2274904"/>
            <a:ext cx="2586527" cy="180487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2"/>
          <p:cNvSpPr txBox="1">
            <a:spLocks noGrp="1"/>
          </p:cNvSpPr>
          <p:nvPr>
            <p:ph type="title"/>
          </p:nvPr>
        </p:nvSpPr>
        <p:spPr>
          <a:xfrm rot="-269341">
            <a:off x="413820" y="141077"/>
            <a:ext cx="278367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Biased Writing</a:t>
            </a:r>
            <a:endParaRPr/>
          </a:p>
        </p:txBody>
      </p:sp>
      <p:sp>
        <p:nvSpPr>
          <p:cNvPr id="281" name="Google Shape;281;p22"/>
          <p:cNvSpPr txBox="1">
            <a:spLocks noGrp="1"/>
          </p:cNvSpPr>
          <p:nvPr>
            <p:ph type="body" idx="1"/>
          </p:nvPr>
        </p:nvSpPr>
        <p:spPr>
          <a:xfrm>
            <a:off x="504572" y="863155"/>
            <a:ext cx="5736372" cy="31263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40"/>
              <a:buNone/>
            </a:pPr>
            <a:r>
              <a:rPr lang="en-US" sz="2000" b="1" dirty="0"/>
              <a:t>In your groups, read through your writing extract and discuss:</a:t>
            </a:r>
            <a:endParaRPr sz="2000" b="1" dirty="0">
              <a:solidFill>
                <a:schemeClr val="accent2"/>
              </a:solidFill>
            </a:endParaRPr>
          </a:p>
          <a:p>
            <a:pPr marL="266700" lvl="0" indent="-266700" algn="l" rtl="0">
              <a:lnSpc>
                <a:spcPct val="100000"/>
              </a:lnSpc>
              <a:spcBef>
                <a:spcPts val="1000"/>
              </a:spcBef>
              <a:spcAft>
                <a:spcPts val="0"/>
              </a:spcAft>
              <a:buClr>
                <a:schemeClr val="accent3"/>
              </a:buClr>
              <a:buSzPts val="1260"/>
              <a:buChar char="►"/>
            </a:pPr>
            <a:r>
              <a:rPr lang="en-US" sz="2000" dirty="0">
                <a:solidFill>
                  <a:schemeClr val="accent3"/>
                </a:solidFill>
              </a:rPr>
              <a:t>To what extent is this writing biased? </a:t>
            </a:r>
            <a:endParaRPr sz="2000" dirty="0">
              <a:solidFill>
                <a:schemeClr val="accent3"/>
              </a:solidFill>
            </a:endParaRPr>
          </a:p>
          <a:p>
            <a:pPr marL="266700" lvl="0" indent="-266700" algn="l" rtl="0">
              <a:lnSpc>
                <a:spcPct val="100000"/>
              </a:lnSpc>
              <a:spcBef>
                <a:spcPts val="1000"/>
              </a:spcBef>
              <a:spcAft>
                <a:spcPts val="0"/>
              </a:spcAft>
              <a:buClr>
                <a:schemeClr val="accent3"/>
              </a:buClr>
              <a:buSzPts val="1260"/>
              <a:buChar char="►"/>
            </a:pPr>
            <a:r>
              <a:rPr lang="en-US" sz="2000" dirty="0">
                <a:solidFill>
                  <a:schemeClr val="accent3"/>
                </a:solidFill>
              </a:rPr>
              <a:t>What marks this out as biased or not? </a:t>
            </a:r>
            <a:endParaRPr sz="2000" dirty="0">
              <a:solidFill>
                <a:schemeClr val="accent3"/>
              </a:solidFill>
            </a:endParaRPr>
          </a:p>
          <a:p>
            <a:pPr marL="266700" lvl="0" indent="-266700" algn="l" rtl="0">
              <a:lnSpc>
                <a:spcPct val="100000"/>
              </a:lnSpc>
              <a:spcBef>
                <a:spcPts val="1000"/>
              </a:spcBef>
              <a:spcAft>
                <a:spcPts val="0"/>
              </a:spcAft>
              <a:buClr>
                <a:schemeClr val="accent3"/>
              </a:buClr>
              <a:buSzPts val="1260"/>
              <a:buChar char="►"/>
            </a:pPr>
            <a:r>
              <a:rPr lang="en-US" sz="2000" dirty="0">
                <a:solidFill>
                  <a:schemeClr val="accent3"/>
                </a:solidFill>
              </a:rPr>
              <a:t>What does the author want the reader to think when reading this? </a:t>
            </a:r>
            <a:endParaRPr sz="2000" dirty="0">
              <a:solidFill>
                <a:schemeClr val="accent3"/>
              </a:solidFill>
            </a:endParaRPr>
          </a:p>
          <a:p>
            <a:pPr marL="266700" lvl="0" indent="-266700" algn="l" rtl="0">
              <a:lnSpc>
                <a:spcPct val="100000"/>
              </a:lnSpc>
              <a:spcBef>
                <a:spcPts val="1000"/>
              </a:spcBef>
              <a:spcAft>
                <a:spcPts val="0"/>
              </a:spcAft>
              <a:buClr>
                <a:schemeClr val="accent3"/>
              </a:buClr>
              <a:buSzPts val="1260"/>
              <a:buChar char="►"/>
            </a:pPr>
            <a:r>
              <a:rPr lang="en-US" sz="2000" dirty="0">
                <a:solidFill>
                  <a:schemeClr val="accent3"/>
                </a:solidFill>
              </a:rPr>
              <a:t>Could the author have tried to make this piece more balanced? </a:t>
            </a:r>
            <a:endParaRPr sz="2000" dirty="0">
              <a:solidFill>
                <a:schemeClr val="accent3"/>
              </a:solidFill>
            </a:endParaRPr>
          </a:p>
          <a:p>
            <a:pPr marL="266700" lvl="0" indent="-266700" algn="l" rtl="0">
              <a:lnSpc>
                <a:spcPct val="100000"/>
              </a:lnSpc>
              <a:spcBef>
                <a:spcPts val="1000"/>
              </a:spcBef>
              <a:spcAft>
                <a:spcPts val="0"/>
              </a:spcAft>
              <a:buClr>
                <a:schemeClr val="accent3"/>
              </a:buClr>
              <a:buSzPts val="1260"/>
              <a:buChar char="►"/>
            </a:pPr>
            <a:r>
              <a:rPr lang="en-US" sz="2000" dirty="0">
                <a:solidFill>
                  <a:schemeClr val="accent3"/>
                </a:solidFill>
              </a:rPr>
              <a:t>As a reader, how could you use the information in this article, and what might you need to get a fuller picture? </a:t>
            </a:r>
            <a:endParaRPr sz="2000" dirty="0">
              <a:solidFill>
                <a:schemeClr val="accent3"/>
              </a:solidFill>
            </a:endParaRPr>
          </a:p>
          <a:p>
            <a:pPr marL="0" lvl="0" indent="0" algn="l" rtl="0">
              <a:lnSpc>
                <a:spcPct val="110000"/>
              </a:lnSpc>
              <a:spcBef>
                <a:spcPts val="1000"/>
              </a:spcBef>
              <a:spcAft>
                <a:spcPts val="0"/>
              </a:spcAft>
              <a:buClr>
                <a:srgbClr val="000000"/>
              </a:buClr>
              <a:buSzPts val="1440"/>
              <a:buNone/>
            </a:pPr>
            <a:endParaRPr sz="1600" dirty="0"/>
          </a:p>
          <a:p>
            <a:pPr marL="0" lvl="0" indent="0" algn="l" rtl="0">
              <a:lnSpc>
                <a:spcPct val="110000"/>
              </a:lnSpc>
              <a:spcBef>
                <a:spcPts val="1000"/>
              </a:spcBef>
              <a:spcAft>
                <a:spcPts val="0"/>
              </a:spcAft>
              <a:buClr>
                <a:srgbClr val="000000"/>
              </a:buClr>
              <a:buSzPts val="1260"/>
              <a:buNone/>
            </a:pPr>
            <a:endParaRPr dirty="0"/>
          </a:p>
        </p:txBody>
      </p:sp>
      <p:grpSp>
        <p:nvGrpSpPr>
          <p:cNvPr id="9" name="Google Shape;269;p21"/>
          <p:cNvGrpSpPr/>
          <p:nvPr/>
        </p:nvGrpSpPr>
        <p:grpSpPr>
          <a:xfrm>
            <a:off x="5900652" y="958751"/>
            <a:ext cx="2975014" cy="1869313"/>
            <a:chOff x="5518583" y="799262"/>
            <a:chExt cx="2975014" cy="1869313"/>
          </a:xfrm>
        </p:grpSpPr>
        <p:sp>
          <p:nvSpPr>
            <p:cNvPr id="10" name="Google Shape;270;p21"/>
            <p:cNvSpPr txBox="1"/>
            <p:nvPr/>
          </p:nvSpPr>
          <p:spPr>
            <a:xfrm rot="-318120">
              <a:off x="5717076" y="1396526"/>
              <a:ext cx="2744226" cy="12720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160"/>
                <a:buFont typeface="Arial"/>
                <a:buNone/>
              </a:pPr>
              <a:r>
                <a:rPr lang="en-US" sz="2400" b="1" i="0" u="none" strike="noStrike" cap="none" dirty="0">
                  <a:solidFill>
                    <a:schemeClr val="dk2"/>
                  </a:solidFill>
                  <a:latin typeface="Arial"/>
                  <a:ea typeface="Arial"/>
                  <a:cs typeface="Arial"/>
                  <a:sym typeface="Arial"/>
                </a:rPr>
                <a:t>Grime is the best music on earth!</a:t>
              </a:r>
              <a:endParaRPr sz="2400" b="1" i="0" u="none" strike="noStrike" cap="none" dirty="0">
                <a:solidFill>
                  <a:schemeClr val="dk2"/>
                </a:solidFill>
                <a:latin typeface="Arial"/>
                <a:ea typeface="Arial"/>
                <a:cs typeface="Arial"/>
                <a:sym typeface="Arial"/>
              </a:endParaRPr>
            </a:p>
          </p:txBody>
        </p:sp>
        <p:pic>
          <p:nvPicPr>
            <p:cNvPr id="11" name="Google Shape;271;p21"/>
            <p:cNvPicPr preferRelativeResize="0"/>
            <p:nvPr/>
          </p:nvPicPr>
          <p:blipFill rotWithShape="1">
            <a:blip r:embed="rId3">
              <a:alphaModFix/>
            </a:blip>
            <a:srcRect/>
            <a:stretch/>
          </p:blipFill>
          <p:spPr>
            <a:xfrm rot="-318120">
              <a:off x="5673312" y="1234369"/>
              <a:ext cx="2716890" cy="198052"/>
            </a:xfrm>
            <a:prstGeom prst="rect">
              <a:avLst/>
            </a:prstGeom>
            <a:noFill/>
            <a:ln>
              <a:noFill/>
            </a:ln>
          </p:spPr>
        </p:pic>
        <p:pic>
          <p:nvPicPr>
            <p:cNvPr id="12" name="Google Shape;273;p21"/>
            <p:cNvPicPr preferRelativeResize="0"/>
            <p:nvPr/>
          </p:nvPicPr>
          <p:blipFill rotWithShape="1">
            <a:blip r:embed="rId4">
              <a:alphaModFix amt="85000"/>
            </a:blip>
            <a:srcRect/>
            <a:stretch/>
          </p:blipFill>
          <p:spPr>
            <a:xfrm rot="-318120">
              <a:off x="5518583" y="799262"/>
              <a:ext cx="2975014" cy="452837"/>
            </a:xfrm>
            <a:prstGeom prst="rect">
              <a:avLst/>
            </a:prstGeom>
            <a:noFill/>
            <a:ln>
              <a:noFill/>
            </a:ln>
          </p:spPr>
        </p:pic>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5619">
            <a:off x="6308778" y="2434393"/>
            <a:ext cx="2586527" cy="180487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3"/>
          <p:cNvPicPr preferRelativeResize="0"/>
          <p:nvPr/>
        </p:nvPicPr>
        <p:blipFill rotWithShape="1">
          <a:blip r:embed="rId3">
            <a:alphaModFix/>
          </a:blip>
          <a:srcRect/>
          <a:stretch/>
        </p:blipFill>
        <p:spPr>
          <a:xfrm flipH="1">
            <a:off x="3643984" y="276536"/>
            <a:ext cx="3507715" cy="2402191"/>
          </a:xfrm>
          <a:prstGeom prst="rect">
            <a:avLst/>
          </a:prstGeom>
          <a:noFill/>
          <a:ln>
            <a:noFill/>
          </a:ln>
        </p:spPr>
      </p:pic>
      <p:sp>
        <p:nvSpPr>
          <p:cNvPr id="293" name="Google Shape;293;p23"/>
          <p:cNvSpPr txBox="1">
            <a:spLocks noGrp="1"/>
          </p:cNvSpPr>
          <p:nvPr>
            <p:ph type="title"/>
          </p:nvPr>
        </p:nvSpPr>
        <p:spPr>
          <a:xfrm rot="-269307">
            <a:off x="214400" y="431413"/>
            <a:ext cx="2967100" cy="659621"/>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Group Feedback</a:t>
            </a:r>
            <a:endParaRPr/>
          </a:p>
        </p:txBody>
      </p:sp>
      <p:pic>
        <p:nvPicPr>
          <p:cNvPr id="294" name="Google Shape;294;p23"/>
          <p:cNvPicPr preferRelativeResize="0"/>
          <p:nvPr/>
        </p:nvPicPr>
        <p:blipFill rotWithShape="1">
          <a:blip r:embed="rId4">
            <a:alphaModFix/>
          </a:blip>
          <a:srcRect/>
          <a:stretch/>
        </p:blipFill>
        <p:spPr>
          <a:xfrm>
            <a:off x="494970" y="1638663"/>
            <a:ext cx="3061213" cy="2748982"/>
          </a:xfrm>
          <a:prstGeom prst="rect">
            <a:avLst/>
          </a:prstGeom>
          <a:noFill/>
          <a:ln>
            <a:noFill/>
          </a:ln>
        </p:spPr>
      </p:pic>
      <p:sp>
        <p:nvSpPr>
          <p:cNvPr id="295" name="Google Shape;295;p23"/>
          <p:cNvSpPr txBox="1"/>
          <p:nvPr/>
        </p:nvSpPr>
        <p:spPr>
          <a:xfrm>
            <a:off x="494970" y="1638663"/>
            <a:ext cx="3071463" cy="1930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000"/>
              <a:buFont typeface="Arial"/>
              <a:buNone/>
            </a:pPr>
            <a:r>
              <a:rPr lang="en-US" sz="2000" b="1" i="0" u="none" strike="noStrike" cap="none">
                <a:solidFill>
                  <a:schemeClr val="dk1"/>
                </a:solidFill>
                <a:latin typeface="Arial"/>
                <a:ea typeface="Arial"/>
                <a:cs typeface="Arial"/>
                <a:sym typeface="Arial"/>
              </a:rPr>
              <a:t>“Inspirational [CELEBRITY] calls out horrifying social media ad for promoting fat shaming.”</a:t>
            </a:r>
            <a:endParaRPr sz="2000" b="1" i="0" u="none" strike="noStrike" cap="none">
              <a:solidFill>
                <a:schemeClr val="dk1"/>
              </a:solidFill>
              <a:latin typeface="Arial"/>
              <a:ea typeface="Arial"/>
              <a:cs typeface="Arial"/>
              <a:sym typeface="Arial"/>
            </a:endParaRPr>
          </a:p>
        </p:txBody>
      </p:sp>
      <p:sp>
        <p:nvSpPr>
          <p:cNvPr id="296" name="Google Shape;296;p23"/>
          <p:cNvSpPr txBox="1"/>
          <p:nvPr/>
        </p:nvSpPr>
        <p:spPr>
          <a:xfrm>
            <a:off x="2201846" y="638910"/>
            <a:ext cx="1713900" cy="147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2"/>
              </a:buClr>
              <a:buSzPts val="18000"/>
              <a:buFont typeface="Arial"/>
              <a:buNone/>
            </a:pPr>
            <a:r>
              <a:rPr lang="en-US" sz="18000" b="0" i="0" u="none" strike="noStrike" cap="none">
                <a:solidFill>
                  <a:schemeClr val="accent3"/>
                </a:solidFill>
                <a:latin typeface="Arial"/>
                <a:ea typeface="Arial"/>
                <a:cs typeface="Arial"/>
                <a:sym typeface="Arial"/>
              </a:rPr>
              <a:t>“</a:t>
            </a:r>
            <a:endParaRPr sz="18000" b="0" i="0" u="none" strike="noStrike" cap="none">
              <a:solidFill>
                <a:schemeClr val="accent3"/>
              </a:solidFill>
              <a:latin typeface="Arial"/>
              <a:ea typeface="Arial"/>
              <a:cs typeface="Arial"/>
              <a:sym typeface="Arial"/>
            </a:endParaRPr>
          </a:p>
        </p:txBody>
      </p:sp>
      <p:sp>
        <p:nvSpPr>
          <p:cNvPr id="297" name="Google Shape;297;p23"/>
          <p:cNvSpPr txBox="1"/>
          <p:nvPr/>
        </p:nvSpPr>
        <p:spPr>
          <a:xfrm>
            <a:off x="3734403" y="299152"/>
            <a:ext cx="3417296" cy="1514902"/>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000"/>
              <a:buFont typeface="Arial"/>
              <a:buNone/>
            </a:pPr>
            <a:r>
              <a:rPr lang="en-US" sz="2000" b="1" i="0" u="none" strike="noStrike" cap="none">
                <a:solidFill>
                  <a:schemeClr val="dk1"/>
                </a:solidFill>
                <a:latin typeface="Arial"/>
                <a:ea typeface="Arial"/>
                <a:cs typeface="Arial"/>
                <a:sym typeface="Arial"/>
              </a:rPr>
              <a:t>“Emotionally stunted [CELEBRITY] should solve her own issues before going after other people.”</a:t>
            </a:r>
            <a:endParaRPr sz="2000" b="1" i="0" u="none" strike="noStrike" cap="none">
              <a:solidFill>
                <a:schemeClr val="accent2"/>
              </a:solidFill>
              <a:latin typeface="Arial"/>
              <a:ea typeface="Arial"/>
              <a:cs typeface="Arial"/>
              <a:sym typeface="Arial"/>
            </a:endParaRPr>
          </a:p>
        </p:txBody>
      </p:sp>
      <p:pic>
        <p:nvPicPr>
          <p:cNvPr id="298" name="Google Shape;298;p23"/>
          <p:cNvPicPr preferRelativeResize="0"/>
          <p:nvPr/>
        </p:nvPicPr>
        <p:blipFill rotWithShape="1">
          <a:blip r:embed="rId5">
            <a:alphaModFix/>
          </a:blip>
          <a:srcRect/>
          <a:stretch/>
        </p:blipFill>
        <p:spPr>
          <a:xfrm>
            <a:off x="3488687" y="2822915"/>
            <a:ext cx="2504761" cy="2404860"/>
          </a:xfrm>
          <a:prstGeom prst="rect">
            <a:avLst/>
          </a:prstGeom>
          <a:noFill/>
          <a:ln>
            <a:noFill/>
          </a:ln>
        </p:spPr>
      </p:pic>
      <p:pic>
        <p:nvPicPr>
          <p:cNvPr id="299" name="Google Shape;299;p23"/>
          <p:cNvPicPr preferRelativeResize="0"/>
          <p:nvPr/>
        </p:nvPicPr>
        <p:blipFill rotWithShape="1">
          <a:blip r:embed="rId6">
            <a:alphaModFix/>
          </a:blip>
          <a:srcRect/>
          <a:stretch/>
        </p:blipFill>
        <p:spPr>
          <a:xfrm>
            <a:off x="5564867" y="2044581"/>
            <a:ext cx="3475894" cy="2671797"/>
          </a:xfrm>
          <a:prstGeom prst="rect">
            <a:avLst/>
          </a:prstGeom>
          <a:noFill/>
          <a:ln>
            <a:noFill/>
          </a:ln>
        </p:spPr>
      </p:pic>
      <p:sp>
        <p:nvSpPr>
          <p:cNvPr id="300" name="Google Shape;300;p23"/>
          <p:cNvSpPr txBox="1"/>
          <p:nvPr/>
        </p:nvSpPr>
        <p:spPr>
          <a:xfrm>
            <a:off x="5576465" y="2000440"/>
            <a:ext cx="3496117" cy="13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000"/>
              <a:buFont typeface="Arial"/>
              <a:buNone/>
            </a:pPr>
            <a:r>
              <a:rPr lang="en-US" sz="2000" b="1" i="0" u="none" strike="noStrike" cap="none">
                <a:solidFill>
                  <a:schemeClr val="dk1"/>
                </a:solidFill>
                <a:latin typeface="Arial"/>
                <a:ea typeface="Arial"/>
                <a:cs typeface="Arial"/>
                <a:sym typeface="Arial"/>
              </a:rPr>
              <a:t>“[CELEBRITY] and social media company spat over advert finished. Company issues an apology to singer over the advert.”</a:t>
            </a:r>
            <a:endParaRPr sz="2000" b="1" i="0" u="none" strike="noStrike" cap="none">
              <a:solidFill>
                <a:srgbClr val="333333"/>
              </a:solidFill>
              <a:latin typeface="Arial"/>
              <a:ea typeface="Arial"/>
              <a:cs typeface="Arial"/>
              <a:sym typeface="Arial"/>
            </a:endParaRPr>
          </a:p>
        </p:txBody>
      </p:sp>
      <p:sp>
        <p:nvSpPr>
          <p:cNvPr id="301" name="Google Shape;301;p23"/>
          <p:cNvSpPr txBox="1"/>
          <p:nvPr/>
        </p:nvSpPr>
        <p:spPr>
          <a:xfrm rot="10800000">
            <a:off x="6727213" y="3751842"/>
            <a:ext cx="1713900" cy="147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0000"/>
              <a:buFont typeface="Arial"/>
              <a:buNone/>
            </a:pPr>
            <a:r>
              <a:rPr lang="en-US" sz="20000" b="0" i="0" u="none" strike="noStrike" cap="none">
                <a:solidFill>
                  <a:schemeClr val="dk2"/>
                </a:solidFill>
                <a:latin typeface="Arial"/>
                <a:ea typeface="Arial"/>
                <a:cs typeface="Arial"/>
                <a:sym typeface="Arial"/>
              </a:rPr>
              <a:t>“</a:t>
            </a:r>
            <a:endParaRPr sz="20000" b="0" i="0" u="none" strike="noStrike" cap="non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24"/>
          <p:cNvPicPr preferRelativeResize="0"/>
          <p:nvPr/>
        </p:nvPicPr>
        <p:blipFill rotWithShape="1">
          <a:blip r:embed="rId3">
            <a:alphaModFix/>
          </a:blip>
          <a:srcRect/>
          <a:stretch/>
        </p:blipFill>
        <p:spPr>
          <a:xfrm flipH="1">
            <a:off x="4670555" y="596284"/>
            <a:ext cx="3389438" cy="1158774"/>
          </a:xfrm>
          <a:prstGeom prst="rect">
            <a:avLst/>
          </a:prstGeom>
          <a:noFill/>
          <a:ln>
            <a:noFill/>
          </a:ln>
        </p:spPr>
      </p:pic>
      <p:sp>
        <p:nvSpPr>
          <p:cNvPr id="308" name="Google Shape;308;p24"/>
          <p:cNvSpPr txBox="1">
            <a:spLocks noGrp="1"/>
          </p:cNvSpPr>
          <p:nvPr>
            <p:ph type="title"/>
          </p:nvPr>
        </p:nvSpPr>
        <p:spPr>
          <a:xfrm rot="-269502">
            <a:off x="251624" y="260983"/>
            <a:ext cx="3033918" cy="614179"/>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Most shareable?</a:t>
            </a:r>
            <a:endParaRPr/>
          </a:p>
        </p:txBody>
      </p:sp>
      <p:pic>
        <p:nvPicPr>
          <p:cNvPr id="309" name="Google Shape;309;p24"/>
          <p:cNvPicPr preferRelativeResize="0"/>
          <p:nvPr/>
        </p:nvPicPr>
        <p:blipFill rotWithShape="1">
          <a:blip r:embed="rId4">
            <a:alphaModFix/>
          </a:blip>
          <a:srcRect/>
          <a:stretch/>
        </p:blipFill>
        <p:spPr>
          <a:xfrm>
            <a:off x="609602" y="1014284"/>
            <a:ext cx="3596085" cy="1975088"/>
          </a:xfrm>
          <a:prstGeom prst="rect">
            <a:avLst/>
          </a:prstGeom>
          <a:noFill/>
          <a:ln>
            <a:noFill/>
          </a:ln>
        </p:spPr>
      </p:pic>
      <p:sp>
        <p:nvSpPr>
          <p:cNvPr id="310" name="Google Shape;310;p24"/>
          <p:cNvSpPr txBox="1"/>
          <p:nvPr/>
        </p:nvSpPr>
        <p:spPr>
          <a:xfrm>
            <a:off x="623088" y="950575"/>
            <a:ext cx="3569100" cy="1246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000"/>
              <a:buFont typeface="Arial"/>
              <a:buNone/>
            </a:pPr>
            <a:r>
              <a:rPr lang="en-US" sz="2000" b="1" i="0" u="none" strike="noStrike" cap="none">
                <a:solidFill>
                  <a:schemeClr val="dk1"/>
                </a:solidFill>
                <a:latin typeface="Arial"/>
                <a:ea typeface="Arial"/>
                <a:cs typeface="Arial"/>
                <a:sym typeface="Arial"/>
              </a:rPr>
              <a:t>“Inspirational [CELEBRITY] calls out horrifying social media ad for promoting fat shaming.”</a:t>
            </a:r>
            <a:endParaRPr sz="2000" b="1" i="0" u="none" strike="noStrike" cap="none">
              <a:solidFill>
                <a:schemeClr val="dk1"/>
              </a:solidFill>
              <a:latin typeface="Arial"/>
              <a:ea typeface="Arial"/>
              <a:cs typeface="Arial"/>
              <a:sym typeface="Arial"/>
            </a:endParaRPr>
          </a:p>
        </p:txBody>
      </p:sp>
      <p:pic>
        <p:nvPicPr>
          <p:cNvPr id="311" name="Google Shape;311;p24"/>
          <p:cNvPicPr preferRelativeResize="0"/>
          <p:nvPr/>
        </p:nvPicPr>
        <p:blipFill rotWithShape="1">
          <a:blip r:embed="rId5">
            <a:alphaModFix/>
          </a:blip>
          <a:srcRect/>
          <a:stretch/>
        </p:blipFill>
        <p:spPr>
          <a:xfrm>
            <a:off x="3364098" y="1939854"/>
            <a:ext cx="3108091" cy="3108091"/>
          </a:xfrm>
          <a:prstGeom prst="rect">
            <a:avLst/>
          </a:prstGeom>
          <a:noFill/>
          <a:ln>
            <a:noFill/>
          </a:ln>
        </p:spPr>
      </p:pic>
      <p:pic>
        <p:nvPicPr>
          <p:cNvPr id="312" name="Google Shape;312;p24"/>
          <p:cNvPicPr preferRelativeResize="0"/>
          <p:nvPr/>
        </p:nvPicPr>
        <p:blipFill rotWithShape="1">
          <a:blip r:embed="rId6">
            <a:alphaModFix/>
          </a:blip>
          <a:srcRect/>
          <a:stretch/>
        </p:blipFill>
        <p:spPr>
          <a:xfrm>
            <a:off x="5884536" y="1721497"/>
            <a:ext cx="3151835" cy="3064355"/>
          </a:xfrm>
          <a:prstGeom prst="rect">
            <a:avLst/>
          </a:prstGeom>
          <a:noFill/>
          <a:ln>
            <a:noFill/>
          </a:ln>
        </p:spPr>
      </p:pic>
      <p:sp>
        <p:nvSpPr>
          <p:cNvPr id="313" name="Google Shape;313;p24"/>
          <p:cNvSpPr txBox="1"/>
          <p:nvPr/>
        </p:nvSpPr>
        <p:spPr>
          <a:xfrm>
            <a:off x="5969444" y="1663932"/>
            <a:ext cx="3088500" cy="13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000"/>
              <a:buFont typeface="Arial"/>
              <a:buNone/>
            </a:pPr>
            <a:r>
              <a:rPr lang="en-US" sz="2000" b="1" i="0" u="none" strike="noStrike" cap="none">
                <a:solidFill>
                  <a:schemeClr val="dk1"/>
                </a:solidFill>
                <a:latin typeface="Arial"/>
                <a:ea typeface="Arial"/>
                <a:cs typeface="Arial"/>
                <a:sym typeface="Arial"/>
              </a:rPr>
              <a:t>“[CELEBRITY] and social media company spat over advert finished. Company issues an apology to singer over the advert.”</a:t>
            </a:r>
            <a:endParaRPr sz="2000" b="1" i="0" u="none" strike="noStrike" cap="none">
              <a:solidFill>
                <a:srgbClr val="333333"/>
              </a:solidFill>
              <a:latin typeface="Arial"/>
              <a:ea typeface="Arial"/>
              <a:cs typeface="Arial"/>
              <a:sym typeface="Arial"/>
            </a:endParaRPr>
          </a:p>
        </p:txBody>
      </p:sp>
      <p:pic>
        <p:nvPicPr>
          <p:cNvPr id="314" name="Google Shape;314;p24"/>
          <p:cNvPicPr preferRelativeResize="0"/>
          <p:nvPr/>
        </p:nvPicPr>
        <p:blipFill rotWithShape="1">
          <a:blip r:embed="rId3">
            <a:alphaModFix/>
          </a:blip>
          <a:srcRect/>
          <a:stretch/>
        </p:blipFill>
        <p:spPr>
          <a:xfrm flipH="1">
            <a:off x="445093" y="2959449"/>
            <a:ext cx="3569111" cy="2019511"/>
          </a:xfrm>
          <a:prstGeom prst="rect">
            <a:avLst/>
          </a:prstGeom>
          <a:noFill/>
          <a:ln>
            <a:noFill/>
          </a:ln>
        </p:spPr>
      </p:pic>
      <p:sp>
        <p:nvSpPr>
          <p:cNvPr id="315" name="Google Shape;315;p24"/>
          <p:cNvSpPr/>
          <p:nvPr/>
        </p:nvSpPr>
        <p:spPr>
          <a:xfrm>
            <a:off x="4802866" y="597615"/>
            <a:ext cx="3139139"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434"/>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Grime is the best music on Earth! </a:t>
            </a:r>
            <a:endParaRPr sz="2000" b="0" i="0" u="none" strike="noStrike" cap="none">
              <a:solidFill>
                <a:srgbClr val="000000"/>
              </a:solidFill>
              <a:latin typeface="Arial"/>
              <a:ea typeface="Arial"/>
              <a:cs typeface="Arial"/>
              <a:sym typeface="Arial"/>
            </a:endParaRPr>
          </a:p>
        </p:txBody>
      </p:sp>
      <p:sp>
        <p:nvSpPr>
          <p:cNvPr id="316" name="Google Shape;316;p24"/>
          <p:cNvSpPr txBox="1"/>
          <p:nvPr/>
        </p:nvSpPr>
        <p:spPr>
          <a:xfrm>
            <a:off x="567125" y="2927600"/>
            <a:ext cx="3596100" cy="930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2000"/>
              <a:buFont typeface="Arial"/>
              <a:buNone/>
            </a:pPr>
            <a:r>
              <a:rPr lang="en-US" sz="2000" b="1" i="0" u="none" strike="noStrike" cap="none">
                <a:solidFill>
                  <a:schemeClr val="dk1"/>
                </a:solidFill>
                <a:latin typeface="Arial"/>
                <a:ea typeface="Arial"/>
                <a:cs typeface="Arial"/>
                <a:sym typeface="Arial"/>
              </a:rPr>
              <a:t>“Emotionally stunted [CELEBRITY] should solve her own issues before going after Instagram.”</a:t>
            </a:r>
            <a:endParaRPr sz="2000" b="1" i="0" u="none" strike="noStrike" cap="none">
              <a:solidFill>
                <a:schemeClr val="accent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5"/>
          <p:cNvSpPr txBox="1">
            <a:spLocks noGrp="1"/>
          </p:cNvSpPr>
          <p:nvPr>
            <p:ph type="title"/>
          </p:nvPr>
        </p:nvSpPr>
        <p:spPr>
          <a:xfrm rot="-269341">
            <a:off x="484564" y="393590"/>
            <a:ext cx="2665989" cy="621016"/>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Key Question</a:t>
            </a:r>
            <a:endParaRPr/>
          </a:p>
        </p:txBody>
      </p:sp>
      <p:pic>
        <p:nvPicPr>
          <p:cNvPr id="323" name="Google Shape;323;p25"/>
          <p:cNvPicPr preferRelativeResize="0"/>
          <p:nvPr/>
        </p:nvPicPr>
        <p:blipFill rotWithShape="1">
          <a:blip r:embed="rId3">
            <a:alphaModFix/>
          </a:blip>
          <a:srcRect/>
          <a:stretch/>
        </p:blipFill>
        <p:spPr>
          <a:xfrm>
            <a:off x="561266" y="1718669"/>
            <a:ext cx="4018901" cy="2465426"/>
          </a:xfrm>
          <a:prstGeom prst="rect">
            <a:avLst/>
          </a:prstGeom>
          <a:noFill/>
          <a:ln>
            <a:noFill/>
          </a:ln>
        </p:spPr>
      </p:pic>
      <p:sp>
        <p:nvSpPr>
          <p:cNvPr id="324" name="Google Shape;324;p25"/>
          <p:cNvSpPr txBox="1">
            <a:spLocks noGrp="1"/>
          </p:cNvSpPr>
          <p:nvPr>
            <p:ph type="body" idx="2"/>
          </p:nvPr>
        </p:nvSpPr>
        <p:spPr>
          <a:xfrm>
            <a:off x="684151" y="1273400"/>
            <a:ext cx="4018800" cy="9507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000000"/>
              </a:buClr>
              <a:buSzPts val="1620"/>
              <a:buNone/>
            </a:pPr>
            <a:r>
              <a:rPr lang="en-US" sz="2000"/>
              <a:t>In your groups, discuss:</a:t>
            </a:r>
            <a:endParaRPr sz="2000"/>
          </a:p>
          <a:p>
            <a:pPr marL="0" lvl="0" indent="0" algn="l" rtl="0">
              <a:lnSpc>
                <a:spcPct val="110000"/>
              </a:lnSpc>
              <a:spcBef>
                <a:spcPts val="0"/>
              </a:spcBef>
              <a:spcAft>
                <a:spcPts val="0"/>
              </a:spcAft>
              <a:buClr>
                <a:srgbClr val="000000"/>
              </a:buClr>
              <a:buSzPts val="1620"/>
              <a:buNone/>
            </a:pPr>
            <a:endParaRPr sz="1800"/>
          </a:p>
          <a:p>
            <a:pPr marL="0" lvl="0" indent="0" algn="l" rtl="0">
              <a:lnSpc>
                <a:spcPct val="110000"/>
              </a:lnSpc>
              <a:spcBef>
                <a:spcPts val="1000"/>
              </a:spcBef>
              <a:spcAft>
                <a:spcPts val="0"/>
              </a:spcAft>
              <a:buClr>
                <a:srgbClr val="7030A0"/>
              </a:buClr>
              <a:buSzPts val="1800"/>
              <a:buNone/>
            </a:pPr>
            <a:r>
              <a:rPr lang="en-US" sz="2000" b="1">
                <a:solidFill>
                  <a:schemeClr val="accent3"/>
                </a:solidFill>
              </a:rPr>
              <a:t>“</a:t>
            </a:r>
            <a:r>
              <a:rPr lang="en-US" sz="2000">
                <a:solidFill>
                  <a:schemeClr val="accent3"/>
                </a:solidFill>
              </a:rPr>
              <a:t>What can happen online when people react to, comment on, or share content on social media?”  </a:t>
            </a:r>
            <a:endParaRPr sz="2800">
              <a:solidFill>
                <a:schemeClr val="accent3"/>
              </a:solidFill>
            </a:endParaRPr>
          </a:p>
          <a:p>
            <a:pPr marL="0" lvl="0" indent="0" algn="l" rtl="0">
              <a:lnSpc>
                <a:spcPct val="110000"/>
              </a:lnSpc>
              <a:spcBef>
                <a:spcPts val="1000"/>
              </a:spcBef>
              <a:spcAft>
                <a:spcPts val="0"/>
              </a:spcAft>
              <a:buClr>
                <a:srgbClr val="000000"/>
              </a:buClr>
              <a:buSzPts val="1620"/>
              <a:buNone/>
            </a:pPr>
            <a:r>
              <a:rPr lang="en-US" sz="1800"/>
              <a:t/>
            </a:r>
            <a:br>
              <a:rPr lang="en-US" sz="1800"/>
            </a:br>
            <a:endParaRPr sz="1800">
              <a:solidFill>
                <a:srgbClr val="FF0000"/>
              </a:solidFill>
              <a:latin typeface="Arial"/>
              <a:ea typeface="Arial"/>
              <a:cs typeface="Arial"/>
              <a:sym typeface="Arial"/>
            </a:endParaRPr>
          </a:p>
        </p:txBody>
      </p:sp>
      <p:pic>
        <p:nvPicPr>
          <p:cNvPr id="325" name="Google Shape;325;p25"/>
          <p:cNvPicPr preferRelativeResize="0"/>
          <p:nvPr/>
        </p:nvPicPr>
        <p:blipFill rotWithShape="1">
          <a:blip r:embed="rId4">
            <a:alphaModFix/>
          </a:blip>
          <a:srcRect l="-3282" t="-2289" r="-3304" b="-2267"/>
          <a:stretch/>
        </p:blipFill>
        <p:spPr>
          <a:xfrm rot="552163">
            <a:off x="5597119" y="1338285"/>
            <a:ext cx="2992493" cy="29510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6"/>
          <p:cNvSpPr/>
          <p:nvPr/>
        </p:nvSpPr>
        <p:spPr>
          <a:xfrm>
            <a:off x="0" y="0"/>
            <a:ext cx="30981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331" name="Google Shape;331;p26"/>
          <p:cNvSpPr txBox="1">
            <a:spLocks noGrp="1"/>
          </p:cNvSpPr>
          <p:nvPr>
            <p:ph type="title"/>
          </p:nvPr>
        </p:nvSpPr>
        <p:spPr>
          <a:xfrm rot="-269341">
            <a:off x="1428663" y="495545"/>
            <a:ext cx="2474809"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Filter Bubbles</a:t>
            </a:r>
            <a:endParaRPr/>
          </a:p>
        </p:txBody>
      </p:sp>
      <p:sp>
        <p:nvSpPr>
          <p:cNvPr id="332" name="Google Shape;332;p26"/>
          <p:cNvSpPr txBox="1">
            <a:spLocks noGrp="1"/>
          </p:cNvSpPr>
          <p:nvPr>
            <p:ph type="body" idx="1"/>
          </p:nvPr>
        </p:nvSpPr>
        <p:spPr>
          <a:xfrm>
            <a:off x="3989005" y="1809896"/>
            <a:ext cx="4805100" cy="1948500"/>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rgbClr val="000000"/>
              </a:buClr>
              <a:buSzPts val="1260"/>
              <a:buNone/>
            </a:pPr>
            <a:r>
              <a:rPr lang="en-US" sz="2000" b="1"/>
              <a:t>Filter bubbles </a:t>
            </a:r>
            <a:r>
              <a:rPr lang="en-US" sz="2000"/>
              <a:t>occur when users are suggested content based on previous internet habits and interactions. Over time they can isolate users from any viewpoints or interests different to their own. Long-term, this can limit people’s understanding of complex topics or events and reduce empathy and dialogue between different groups.</a:t>
            </a:r>
            <a:r>
              <a:rPr lang="en-US" sz="1800"/>
              <a:t/>
            </a:r>
            <a:br>
              <a:rPr lang="en-US" sz="1800"/>
            </a:br>
            <a:endParaRPr sz="1800">
              <a:latin typeface="Arial"/>
              <a:ea typeface="Arial"/>
              <a:cs typeface="Arial"/>
              <a:sym typeface="Arial"/>
            </a:endParaRPr>
          </a:p>
        </p:txBody>
      </p:sp>
      <p:grpSp>
        <p:nvGrpSpPr>
          <p:cNvPr id="333" name="Google Shape;333;p26"/>
          <p:cNvGrpSpPr/>
          <p:nvPr/>
        </p:nvGrpSpPr>
        <p:grpSpPr>
          <a:xfrm>
            <a:off x="4240301" y="478090"/>
            <a:ext cx="537329" cy="370608"/>
            <a:chOff x="3525624" y="612370"/>
            <a:chExt cx="697584" cy="481139"/>
          </a:xfrm>
        </p:grpSpPr>
        <p:sp>
          <p:nvSpPr>
            <p:cNvPr id="334" name="Google Shape;334;p26"/>
            <p:cNvSpPr/>
            <p:nvPr/>
          </p:nvSpPr>
          <p:spPr>
            <a:xfrm>
              <a:off x="3638746" y="612370"/>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35" name="Google Shape;335;p26"/>
            <p:cNvSpPr/>
            <p:nvPr/>
          </p:nvSpPr>
          <p:spPr>
            <a:xfrm>
              <a:off x="3525624" y="734919"/>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pic>
        <p:nvPicPr>
          <p:cNvPr id="336" name="Google Shape;336;p26"/>
          <p:cNvPicPr preferRelativeResize="0"/>
          <p:nvPr/>
        </p:nvPicPr>
        <p:blipFill rotWithShape="1">
          <a:blip r:embed="rId3">
            <a:alphaModFix/>
          </a:blip>
          <a:srcRect/>
          <a:stretch/>
        </p:blipFill>
        <p:spPr>
          <a:xfrm rot="214623">
            <a:off x="1642344" y="1378800"/>
            <a:ext cx="1828220" cy="265205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7"/>
          <p:cNvSpPr txBox="1">
            <a:spLocks noGrp="1"/>
          </p:cNvSpPr>
          <p:nvPr>
            <p:ph type="title"/>
          </p:nvPr>
        </p:nvSpPr>
        <p:spPr>
          <a:xfrm rot="-269341">
            <a:off x="320952" y="494985"/>
            <a:ext cx="2489167"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Filter Bubbles</a:t>
            </a:r>
            <a:endParaRPr/>
          </a:p>
        </p:txBody>
      </p:sp>
      <p:graphicFrame>
        <p:nvGraphicFramePr>
          <p:cNvPr id="343" name="Google Shape;343;p27"/>
          <p:cNvGraphicFramePr/>
          <p:nvPr/>
        </p:nvGraphicFramePr>
        <p:xfrm>
          <a:off x="2830333" y="1176812"/>
          <a:ext cx="6096000" cy="3504150"/>
        </p:xfrm>
        <a:graphic>
          <a:graphicData uri="http://schemas.openxmlformats.org/drawingml/2006/table">
            <a:tbl>
              <a:tblPr firstRow="1" bandRow="1">
                <a:noFill/>
                <a:tableStyleId>{06392128-79EF-497F-9779-02FCD0E3CC63}</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89925">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Possible Benefits</a:t>
                      </a:r>
                      <a:endParaRPr sz="2000" u="none" strike="noStrike" cap="none"/>
                    </a:p>
                  </a:txBody>
                  <a:tcPr marL="91450" marR="91450" marT="45725" marB="45725" anchor="ctr">
                    <a:solidFill>
                      <a:schemeClr val="accent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Possible Negatives</a:t>
                      </a:r>
                      <a:endParaRPr sz="2000" u="none" strike="noStrike" cap="none"/>
                    </a:p>
                  </a:txBody>
                  <a:tcPr marL="91450" marR="91450" marT="45725" marB="45725" anchor="ctr">
                    <a:solidFill>
                      <a:schemeClr val="accent3"/>
                    </a:solidFill>
                  </a:tcPr>
                </a:tc>
                <a:extLst>
                  <a:ext uri="{0D108BD9-81ED-4DB2-BD59-A6C34878D82A}">
                    <a16:rowId xmlns:a16="http://schemas.microsoft.com/office/drawing/2014/main" val="10000"/>
                  </a:ext>
                </a:extLst>
              </a:tr>
              <a:tr h="30142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pic>
        <p:nvPicPr>
          <p:cNvPr id="344" name="Google Shape;344;p27"/>
          <p:cNvPicPr preferRelativeResize="0"/>
          <p:nvPr/>
        </p:nvPicPr>
        <p:blipFill rotWithShape="1">
          <a:blip r:embed="rId3">
            <a:alphaModFix/>
          </a:blip>
          <a:srcRect/>
          <a:stretch/>
        </p:blipFill>
        <p:spPr>
          <a:xfrm rot="214623">
            <a:off x="651425" y="1378800"/>
            <a:ext cx="1828220" cy="265205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8"/>
          <p:cNvSpPr txBox="1">
            <a:spLocks noGrp="1"/>
          </p:cNvSpPr>
          <p:nvPr>
            <p:ph type="title"/>
          </p:nvPr>
        </p:nvSpPr>
        <p:spPr>
          <a:xfrm rot="-269341">
            <a:off x="303536" y="419066"/>
            <a:ext cx="2937405" cy="617497"/>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Class Checklist</a:t>
            </a:r>
            <a:endParaRPr/>
          </a:p>
        </p:txBody>
      </p:sp>
      <p:sp>
        <p:nvSpPr>
          <p:cNvPr id="351" name="Google Shape;351;p28"/>
          <p:cNvSpPr txBox="1">
            <a:spLocks noGrp="1"/>
          </p:cNvSpPr>
          <p:nvPr>
            <p:ph type="body" idx="1"/>
          </p:nvPr>
        </p:nvSpPr>
        <p:spPr>
          <a:xfrm>
            <a:off x="770674" y="1234524"/>
            <a:ext cx="5021927"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7030A0"/>
              </a:buClr>
              <a:buSzPts val="1620"/>
              <a:buNone/>
            </a:pPr>
            <a:r>
              <a:rPr lang="en-US" sz="1800">
                <a:solidFill>
                  <a:schemeClr val="accent3"/>
                </a:solidFill>
              </a:rPr>
              <a:t>Create your own </a:t>
            </a:r>
            <a:r>
              <a:rPr lang="en-US" sz="1800" b="1">
                <a:solidFill>
                  <a:schemeClr val="accent3"/>
                </a:solidFill>
              </a:rPr>
              <a:t>checklist of steps </a:t>
            </a:r>
            <a:r>
              <a:rPr lang="en-US" sz="1800">
                <a:solidFill>
                  <a:schemeClr val="accent3"/>
                </a:solidFill>
              </a:rPr>
              <a:t>you can take to assess the quality of information online: </a:t>
            </a:r>
            <a:endParaRPr>
              <a:solidFill>
                <a:schemeClr val="accent3"/>
              </a:solidFill>
            </a:endParaRPr>
          </a:p>
          <a:p>
            <a:pPr marL="266700" lvl="0" indent="-266700" algn="l" rtl="0">
              <a:lnSpc>
                <a:spcPct val="110000"/>
              </a:lnSpc>
              <a:spcBef>
                <a:spcPts val="1000"/>
              </a:spcBef>
              <a:spcAft>
                <a:spcPts val="0"/>
              </a:spcAft>
              <a:buClr>
                <a:schemeClr val="accent3"/>
              </a:buClr>
              <a:buSzPts val="1620"/>
              <a:buChar char="►"/>
            </a:pPr>
            <a:r>
              <a:rPr lang="en-US" sz="1800">
                <a:solidFill>
                  <a:schemeClr val="accent3"/>
                </a:solidFill>
              </a:rPr>
              <a:t> </a:t>
            </a:r>
            <a:r>
              <a:rPr lang="en-US" sz="1200">
                <a:solidFill>
                  <a:schemeClr val="accent3"/>
                </a:solidFill>
              </a:rPr>
              <a:t>E.g. </a:t>
            </a:r>
            <a:r>
              <a:rPr lang="en-US" sz="1200" b="1">
                <a:solidFill>
                  <a:schemeClr val="accent3"/>
                </a:solidFill>
              </a:rPr>
              <a:t>Establish the source </a:t>
            </a:r>
            <a:r>
              <a:rPr lang="en-US" sz="1200">
                <a:solidFill>
                  <a:schemeClr val="accent3"/>
                </a:solidFill>
              </a:rPr>
              <a:t>of information and whether it is reliable </a:t>
            </a:r>
            <a:endParaRPr sz="1200">
              <a:solidFill>
                <a:schemeClr val="accent3"/>
              </a:solidFill>
            </a:endParaRPr>
          </a:p>
          <a:p>
            <a:pPr marL="266700" lvl="0" indent="-266700" algn="l" rtl="0">
              <a:lnSpc>
                <a:spcPct val="110000"/>
              </a:lnSpc>
              <a:spcBef>
                <a:spcPts val="1000"/>
              </a:spcBef>
              <a:spcAft>
                <a:spcPts val="0"/>
              </a:spcAft>
              <a:buClr>
                <a:schemeClr val="accent3"/>
              </a:buClr>
              <a:buSzPts val="1620"/>
              <a:buChar char="►"/>
            </a:pPr>
            <a:r>
              <a:rPr lang="en-US" sz="1800">
                <a:solidFill>
                  <a:schemeClr val="accent3"/>
                </a:solidFill>
              </a:rPr>
              <a:t> </a:t>
            </a:r>
            <a:endParaRPr sz="1800">
              <a:solidFill>
                <a:schemeClr val="accent3"/>
              </a:solidFill>
            </a:endParaRPr>
          </a:p>
          <a:p>
            <a:pPr marL="266700" lvl="0" indent="-266700" algn="l" rtl="0">
              <a:lnSpc>
                <a:spcPct val="110000"/>
              </a:lnSpc>
              <a:spcBef>
                <a:spcPts val="1000"/>
              </a:spcBef>
              <a:spcAft>
                <a:spcPts val="0"/>
              </a:spcAft>
              <a:buClr>
                <a:schemeClr val="accent3"/>
              </a:buClr>
              <a:buSzPts val="1620"/>
              <a:buChar char="►"/>
            </a:pPr>
            <a:r>
              <a:rPr lang="en-US" sz="1800">
                <a:solidFill>
                  <a:schemeClr val="accent3"/>
                </a:solidFill>
              </a:rPr>
              <a:t> </a:t>
            </a:r>
            <a:endParaRPr sz="1800">
              <a:solidFill>
                <a:schemeClr val="accent3"/>
              </a:solidFill>
            </a:endParaRPr>
          </a:p>
          <a:p>
            <a:pPr marL="266700" lvl="0" indent="-266700" algn="l" rtl="0">
              <a:lnSpc>
                <a:spcPct val="110000"/>
              </a:lnSpc>
              <a:spcBef>
                <a:spcPts val="1000"/>
              </a:spcBef>
              <a:spcAft>
                <a:spcPts val="0"/>
              </a:spcAft>
              <a:buClr>
                <a:schemeClr val="accent3"/>
              </a:buClr>
              <a:buSzPts val="1620"/>
              <a:buChar char="►"/>
            </a:pPr>
            <a:r>
              <a:rPr lang="en-US" sz="1800">
                <a:solidFill>
                  <a:schemeClr val="accent3"/>
                </a:solidFill>
              </a:rPr>
              <a:t> </a:t>
            </a:r>
            <a:endParaRPr sz="1800">
              <a:solidFill>
                <a:schemeClr val="accent3"/>
              </a:solidFill>
            </a:endParaRPr>
          </a:p>
          <a:p>
            <a:pPr marL="266700" lvl="0" indent="-266700" algn="l" rtl="0">
              <a:lnSpc>
                <a:spcPct val="110000"/>
              </a:lnSpc>
              <a:spcBef>
                <a:spcPts val="1000"/>
              </a:spcBef>
              <a:spcAft>
                <a:spcPts val="0"/>
              </a:spcAft>
              <a:buClr>
                <a:schemeClr val="accent3"/>
              </a:buClr>
              <a:buSzPts val="1620"/>
              <a:buChar char="►"/>
            </a:pPr>
            <a:r>
              <a:rPr lang="en-US" sz="1800">
                <a:solidFill>
                  <a:schemeClr val="accent3"/>
                </a:solidFill>
              </a:rPr>
              <a:t> </a:t>
            </a:r>
            <a:endParaRPr sz="1800">
              <a:solidFill>
                <a:schemeClr val="accent3"/>
              </a:solidFill>
            </a:endParaRPr>
          </a:p>
          <a:p>
            <a:pPr marL="266700" lvl="0" indent="-266700" algn="l" rtl="0">
              <a:lnSpc>
                <a:spcPct val="110000"/>
              </a:lnSpc>
              <a:spcBef>
                <a:spcPts val="1000"/>
              </a:spcBef>
              <a:spcAft>
                <a:spcPts val="0"/>
              </a:spcAft>
              <a:buClr>
                <a:schemeClr val="accent3"/>
              </a:buClr>
              <a:buSzPts val="1620"/>
              <a:buChar char="►"/>
            </a:pPr>
            <a:r>
              <a:rPr lang="en-US" sz="1800">
                <a:solidFill>
                  <a:schemeClr val="accent3"/>
                </a:solidFill>
              </a:rPr>
              <a:t> </a:t>
            </a:r>
            <a:endParaRPr sz="1800">
              <a:solidFill>
                <a:schemeClr val="accent3"/>
              </a:solidFill>
            </a:endParaRPr>
          </a:p>
        </p:txBody>
      </p:sp>
      <p:pic>
        <p:nvPicPr>
          <p:cNvPr id="352" name="Google Shape;352;p28"/>
          <p:cNvPicPr preferRelativeResize="0"/>
          <p:nvPr/>
        </p:nvPicPr>
        <p:blipFill rotWithShape="1">
          <a:blip r:embed="rId3">
            <a:alphaModFix/>
          </a:blip>
          <a:srcRect/>
          <a:stretch/>
        </p:blipFill>
        <p:spPr>
          <a:xfrm rot="-746985">
            <a:off x="6161224" y="554816"/>
            <a:ext cx="2796323" cy="43942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7"/>
          <p:cNvPicPr preferRelativeResize="0"/>
          <p:nvPr/>
        </p:nvPicPr>
        <p:blipFill rotWithShape="1">
          <a:blip r:embed="rId3">
            <a:alphaModFix/>
          </a:blip>
          <a:srcRect/>
          <a:stretch/>
        </p:blipFill>
        <p:spPr>
          <a:xfrm rot="-554915">
            <a:off x="6425239" y="-528652"/>
            <a:ext cx="3117311" cy="2751558"/>
          </a:xfrm>
          <a:prstGeom prst="rect">
            <a:avLst/>
          </a:prstGeom>
          <a:noFill/>
          <a:ln>
            <a:noFill/>
          </a:ln>
        </p:spPr>
      </p:pic>
      <p:sp>
        <p:nvSpPr>
          <p:cNvPr id="359" name="Google Shape;359;p7"/>
          <p:cNvSpPr txBox="1">
            <a:spLocks noGrp="1"/>
          </p:cNvSpPr>
          <p:nvPr>
            <p:ph type="title"/>
          </p:nvPr>
        </p:nvSpPr>
        <p:spPr>
          <a:xfrm rot="-269341">
            <a:off x="216562" y="267989"/>
            <a:ext cx="312739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Support Networks</a:t>
            </a:r>
            <a:endParaRPr/>
          </a:p>
        </p:txBody>
      </p:sp>
      <p:sp>
        <p:nvSpPr>
          <p:cNvPr id="360" name="Google Shape;360;p7"/>
          <p:cNvSpPr txBox="1">
            <a:spLocks noGrp="1"/>
          </p:cNvSpPr>
          <p:nvPr>
            <p:ph type="body" idx="1"/>
          </p:nvPr>
        </p:nvSpPr>
        <p:spPr>
          <a:xfrm>
            <a:off x="684213" y="1003519"/>
            <a:ext cx="8459787"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accent2"/>
              </a:buClr>
              <a:buSzPts val="1620"/>
              <a:buNone/>
            </a:pPr>
            <a:r>
              <a:rPr lang="en-US" sz="2000">
                <a:solidFill>
                  <a:schemeClr val="accent2"/>
                </a:solidFill>
              </a:rPr>
              <a:t>Want more support or advice? </a:t>
            </a:r>
            <a:br>
              <a:rPr lang="en-US" sz="2000">
                <a:solidFill>
                  <a:schemeClr val="accent2"/>
                </a:solidFill>
              </a:rPr>
            </a:br>
            <a:r>
              <a:rPr lang="en-US" sz="2000">
                <a:solidFill>
                  <a:schemeClr val="accent2"/>
                </a:solidFill>
              </a:rPr>
              <a:t>Why not try accessing some of the following websites:</a:t>
            </a:r>
            <a:endParaRPr sz="1600"/>
          </a:p>
          <a:p>
            <a:pPr marL="266700" lvl="0" indent="-266700" algn="l" rtl="0">
              <a:lnSpc>
                <a:spcPct val="110000"/>
              </a:lnSpc>
              <a:spcBef>
                <a:spcPts val="1000"/>
              </a:spcBef>
              <a:spcAft>
                <a:spcPts val="0"/>
              </a:spcAft>
              <a:buClr>
                <a:srgbClr val="000000"/>
              </a:buClr>
              <a:buSzPts val="1260"/>
              <a:buChar char="►"/>
            </a:pPr>
            <a:r>
              <a:rPr lang="en-US" sz="2000" b="1"/>
              <a:t>Childline</a:t>
            </a:r>
            <a:r>
              <a:rPr lang="en-US" sz="2000"/>
              <a:t> – www.childline.org.uk</a:t>
            </a:r>
            <a:endParaRPr sz="2000"/>
          </a:p>
          <a:p>
            <a:pPr marL="266700" lvl="0" indent="-266700" algn="l" rtl="0">
              <a:lnSpc>
                <a:spcPct val="110000"/>
              </a:lnSpc>
              <a:spcBef>
                <a:spcPts val="1000"/>
              </a:spcBef>
              <a:spcAft>
                <a:spcPts val="0"/>
              </a:spcAft>
              <a:buClr>
                <a:srgbClr val="000000"/>
              </a:buClr>
              <a:buSzPts val="1260"/>
              <a:buChar char="►"/>
            </a:pPr>
            <a:r>
              <a:rPr lang="en-US" sz="2000" b="1"/>
              <a:t>The Mix </a:t>
            </a:r>
            <a:r>
              <a:rPr lang="en-US" sz="2000"/>
              <a:t>– www.themix.org.uk </a:t>
            </a:r>
            <a:endParaRPr sz="2000"/>
          </a:p>
          <a:p>
            <a:pPr marL="266700" lvl="0" indent="-266700" algn="l" rtl="0">
              <a:lnSpc>
                <a:spcPct val="110000"/>
              </a:lnSpc>
              <a:spcBef>
                <a:spcPts val="1000"/>
              </a:spcBef>
              <a:spcAft>
                <a:spcPts val="0"/>
              </a:spcAft>
              <a:buClr>
                <a:srgbClr val="000000"/>
              </a:buClr>
              <a:buSzPts val="1260"/>
              <a:buChar char="►"/>
            </a:pPr>
            <a:r>
              <a:rPr lang="en-US" sz="2000" b="1"/>
              <a:t>Safer Internet Centre </a:t>
            </a:r>
            <a:r>
              <a:rPr lang="en-US" sz="2000"/>
              <a:t>–  https://www.saferinternet.org.uk/ </a:t>
            </a:r>
            <a:endParaRPr sz="2000"/>
          </a:p>
          <a:p>
            <a:pPr marL="266700" lvl="0" indent="-266700" algn="l" rtl="0">
              <a:lnSpc>
                <a:spcPct val="110000"/>
              </a:lnSpc>
              <a:spcBef>
                <a:spcPts val="1000"/>
              </a:spcBef>
              <a:spcAft>
                <a:spcPts val="0"/>
              </a:spcAft>
              <a:buClr>
                <a:srgbClr val="000000"/>
              </a:buClr>
              <a:buSzPts val="1260"/>
              <a:buChar char="►"/>
            </a:pPr>
            <a:r>
              <a:rPr lang="en-US" sz="2000" b="1"/>
              <a:t>Relate</a:t>
            </a:r>
            <a:r>
              <a:rPr lang="en-US" sz="2000"/>
              <a:t> – www.relate.org.uk (Help for children and young people section)</a:t>
            </a:r>
            <a:endParaRPr sz="2000"/>
          </a:p>
          <a:p>
            <a:pPr marL="266700" lvl="0" indent="-266700" algn="l" rtl="0">
              <a:lnSpc>
                <a:spcPct val="110000"/>
              </a:lnSpc>
              <a:spcBef>
                <a:spcPts val="1000"/>
              </a:spcBef>
              <a:spcAft>
                <a:spcPts val="0"/>
              </a:spcAft>
              <a:buClr>
                <a:srgbClr val="000000"/>
              </a:buClr>
              <a:buSzPts val="1260"/>
              <a:buChar char="►"/>
            </a:pPr>
            <a:r>
              <a:rPr lang="en-US" sz="2000" b="1"/>
              <a:t>Samaritans</a:t>
            </a:r>
            <a:r>
              <a:rPr lang="en-US" sz="2000"/>
              <a:t> – www.samaritans.org (England, Scotland, Wales)</a:t>
            </a:r>
            <a:endParaRPr sz="2000"/>
          </a:p>
          <a:p>
            <a:pPr marL="266700" lvl="0" indent="-266700" algn="l" rtl="0">
              <a:lnSpc>
                <a:spcPct val="110000"/>
              </a:lnSpc>
              <a:spcBef>
                <a:spcPts val="1000"/>
              </a:spcBef>
              <a:spcAft>
                <a:spcPts val="0"/>
              </a:spcAft>
              <a:buClr>
                <a:srgbClr val="000000"/>
              </a:buClr>
              <a:buSzPts val="1260"/>
              <a:buChar char="►"/>
            </a:pPr>
            <a:r>
              <a:rPr lang="en-US" sz="2000" b="1"/>
              <a:t>Thinkuknow</a:t>
            </a:r>
            <a:r>
              <a:rPr lang="en-US" sz="2000"/>
              <a:t> – www.thinkuknow.co.uk </a:t>
            </a:r>
            <a:endParaRPr sz="2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64"/>
        <p:cNvGrpSpPr/>
        <p:nvPr/>
      </p:nvGrpSpPr>
      <p:grpSpPr>
        <a:xfrm>
          <a:off x="0" y="0"/>
          <a:ext cx="0" cy="0"/>
          <a:chOff x="0" y="0"/>
          <a:chExt cx="0" cy="0"/>
        </a:xfrm>
      </p:grpSpPr>
      <p:sp>
        <p:nvSpPr>
          <p:cNvPr id="365" name="Google Shape;365;p30"/>
          <p:cNvSpPr txBox="1">
            <a:spLocks noGrp="1"/>
          </p:cNvSpPr>
          <p:nvPr>
            <p:ph type="body" idx="1"/>
          </p:nvPr>
        </p:nvSpPr>
        <p:spPr>
          <a:xfrm rot="-231305">
            <a:off x="1058991" y="1294365"/>
            <a:ext cx="2970081" cy="752620"/>
          </a:xfrm>
          <a:prstGeom prst="rect">
            <a:avLst/>
          </a:prstGeom>
          <a:solidFill>
            <a:schemeClr val="dk1"/>
          </a:solidFill>
          <a:ln>
            <a:noFill/>
          </a:ln>
        </p:spPr>
        <p:txBody>
          <a:bodyPr spcFirstLastPara="1" wrap="square" lIns="216000" tIns="90000" rIns="216000" bIns="90000" anchor="t" anchorCtr="0">
            <a:spAutoFit/>
          </a:bodyPr>
          <a:lstStyle/>
          <a:p>
            <a:pPr marL="0" lvl="0" indent="0" algn="ctr" rtl="0">
              <a:lnSpc>
                <a:spcPct val="110000"/>
              </a:lnSpc>
              <a:spcBef>
                <a:spcPts val="0"/>
              </a:spcBef>
              <a:spcAft>
                <a:spcPts val="0"/>
              </a:spcAft>
              <a:buClr>
                <a:schemeClr val="lt1"/>
              </a:buClr>
              <a:buSzPts val="3240"/>
              <a:buNone/>
            </a:pPr>
            <a:r>
              <a:rPr lang="en-US"/>
              <a:t>Us vs Them</a:t>
            </a:r>
            <a:endParaRPr/>
          </a:p>
        </p:txBody>
      </p:sp>
      <p:pic>
        <p:nvPicPr>
          <p:cNvPr id="366" name="Google Shape;366;p30"/>
          <p:cNvPicPr preferRelativeResize="0"/>
          <p:nvPr/>
        </p:nvPicPr>
        <p:blipFill rotWithShape="1">
          <a:blip r:embed="rId3">
            <a:alphaModFix/>
          </a:blip>
          <a:srcRect l="-100" r="-10"/>
          <a:stretch/>
        </p:blipFill>
        <p:spPr>
          <a:xfrm rot="-1084839">
            <a:off x="2924621" y="1940210"/>
            <a:ext cx="5791229" cy="22099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2"/>
        <p:cNvGrpSpPr/>
        <p:nvPr/>
      </p:nvGrpSpPr>
      <p:grpSpPr>
        <a:xfrm>
          <a:off x="0" y="0"/>
          <a:ext cx="0" cy="0"/>
          <a:chOff x="0" y="0"/>
          <a:chExt cx="0" cy="0"/>
        </a:xfrm>
      </p:grpSpPr>
      <p:pic>
        <p:nvPicPr>
          <p:cNvPr id="113" name="Google Shape;113;p3"/>
          <p:cNvPicPr preferRelativeResize="0"/>
          <p:nvPr/>
        </p:nvPicPr>
        <p:blipFill rotWithShape="1">
          <a:blip r:embed="rId3">
            <a:alphaModFix/>
          </a:blip>
          <a:srcRect/>
          <a:stretch/>
        </p:blipFill>
        <p:spPr>
          <a:xfrm rot="388913">
            <a:off x="4286787" y="422071"/>
            <a:ext cx="4156174" cy="5143500"/>
          </a:xfrm>
          <a:prstGeom prst="rect">
            <a:avLst/>
          </a:prstGeom>
          <a:noFill/>
          <a:ln>
            <a:noFill/>
          </a:ln>
        </p:spPr>
      </p:pic>
      <p:sp>
        <p:nvSpPr>
          <p:cNvPr id="114" name="Google Shape;114;p3"/>
          <p:cNvSpPr txBox="1">
            <a:spLocks noGrp="1"/>
          </p:cNvSpPr>
          <p:nvPr>
            <p:ph type="body" idx="1"/>
          </p:nvPr>
        </p:nvSpPr>
        <p:spPr>
          <a:xfrm rot="-231305">
            <a:off x="660324" y="2083487"/>
            <a:ext cx="3662952" cy="743899"/>
          </a:xfrm>
          <a:prstGeom prst="rect">
            <a:avLst/>
          </a:prstGeom>
          <a:solidFill>
            <a:schemeClr val="dk1"/>
          </a:solidFill>
          <a:ln>
            <a:noFill/>
          </a:ln>
        </p:spPr>
        <p:txBody>
          <a:bodyPr spcFirstLastPara="1" wrap="square" lIns="216000" tIns="90000" rIns="216000" bIns="90000" anchor="t" anchorCtr="0">
            <a:spAutoFit/>
          </a:bodyPr>
          <a:lstStyle/>
          <a:p>
            <a:pPr marL="0" lvl="0" indent="0" algn="ctr" rtl="0">
              <a:lnSpc>
                <a:spcPct val="110000"/>
              </a:lnSpc>
              <a:spcBef>
                <a:spcPts val="0"/>
              </a:spcBef>
              <a:spcAft>
                <a:spcPts val="0"/>
              </a:spcAft>
              <a:buClr>
                <a:schemeClr val="lt1"/>
              </a:buClr>
              <a:buSzPts val="3240"/>
              <a:buNone/>
            </a:pPr>
            <a:r>
              <a:rPr lang="en-US"/>
              <a:t>Fact vs Fiction</a:t>
            </a:r>
            <a:endParaRPr/>
          </a:p>
        </p:txBody>
      </p:sp>
      <p:pic>
        <p:nvPicPr>
          <p:cNvPr id="115" name="Google Shape;115;p3"/>
          <p:cNvPicPr preferRelativeResize="0"/>
          <p:nvPr/>
        </p:nvPicPr>
        <p:blipFill rotWithShape="1">
          <a:blip r:embed="rId4">
            <a:alphaModFix/>
          </a:blip>
          <a:srcRect/>
          <a:stretch/>
        </p:blipFill>
        <p:spPr>
          <a:xfrm>
            <a:off x="5747351" y="888383"/>
            <a:ext cx="3509682" cy="39565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1"/>
          <p:cNvSpPr txBox="1">
            <a:spLocks noGrp="1"/>
          </p:cNvSpPr>
          <p:nvPr>
            <p:ph type="title"/>
          </p:nvPr>
        </p:nvSpPr>
        <p:spPr>
          <a:xfrm rot="-269341">
            <a:off x="289955" y="198581"/>
            <a:ext cx="346806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Learning Objectives</a:t>
            </a:r>
            <a:endParaRPr/>
          </a:p>
        </p:txBody>
      </p:sp>
      <p:sp>
        <p:nvSpPr>
          <p:cNvPr id="372" name="Google Shape;372;p31"/>
          <p:cNvSpPr txBox="1">
            <a:spLocks noGrp="1"/>
          </p:cNvSpPr>
          <p:nvPr>
            <p:ph type="body" idx="1"/>
          </p:nvPr>
        </p:nvSpPr>
        <p:spPr>
          <a:xfrm>
            <a:off x="175394" y="1031732"/>
            <a:ext cx="3732929" cy="2904014"/>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rgbClr val="000000"/>
              </a:buClr>
              <a:buSzPts val="1260"/>
              <a:buChar char="►"/>
            </a:pPr>
            <a:r>
              <a:rPr lang="en-US" sz="2000"/>
              <a:t>To understand what stereotyping is and how it leads to ‘us vs them’ thinking. </a:t>
            </a:r>
            <a:endParaRPr sz="2000"/>
          </a:p>
          <a:p>
            <a:pPr marL="266700" lvl="0" indent="-266700" algn="l" rtl="0">
              <a:lnSpc>
                <a:spcPct val="110000"/>
              </a:lnSpc>
              <a:spcBef>
                <a:spcPts val="1000"/>
              </a:spcBef>
              <a:spcAft>
                <a:spcPts val="0"/>
              </a:spcAft>
              <a:buClr>
                <a:srgbClr val="000000"/>
              </a:buClr>
              <a:buSzPts val="1260"/>
              <a:buChar char="►"/>
            </a:pPr>
            <a:r>
              <a:rPr lang="en-US" sz="2000"/>
              <a:t>To reflect on individual biases and how they affect our opinions and worldview.</a:t>
            </a:r>
            <a:endParaRPr sz="2000"/>
          </a:p>
          <a:p>
            <a:pPr marL="0" lvl="0" indent="0" algn="l" rtl="0">
              <a:lnSpc>
                <a:spcPct val="110000"/>
              </a:lnSpc>
              <a:spcBef>
                <a:spcPts val="1000"/>
              </a:spcBef>
              <a:spcAft>
                <a:spcPts val="0"/>
              </a:spcAft>
              <a:buClr>
                <a:srgbClr val="000000"/>
              </a:buClr>
              <a:buSzPts val="1260"/>
              <a:buNone/>
            </a:pPr>
            <a:r>
              <a:rPr lang="en-US"/>
              <a:t/>
            </a:r>
            <a:br>
              <a:rPr lang="en-US"/>
            </a:br>
            <a:endParaRPr/>
          </a:p>
        </p:txBody>
      </p:sp>
      <p:sp>
        <p:nvSpPr>
          <p:cNvPr id="373" name="Google Shape;373;p31"/>
          <p:cNvSpPr txBox="1">
            <a:spLocks noGrp="1"/>
          </p:cNvSpPr>
          <p:nvPr>
            <p:ph type="body" idx="2"/>
          </p:nvPr>
        </p:nvSpPr>
        <p:spPr>
          <a:xfrm>
            <a:off x="4225704" y="942567"/>
            <a:ext cx="4918296" cy="2904014"/>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1000"/>
              </a:spcBef>
              <a:spcAft>
                <a:spcPts val="0"/>
              </a:spcAft>
              <a:buClr>
                <a:srgbClr val="000000"/>
              </a:buClr>
              <a:buSzPts val="1260"/>
              <a:buChar char="►"/>
            </a:pPr>
            <a:r>
              <a:rPr lang="en-US" sz="2000"/>
              <a:t>Students can explain what stereotyping is and the consequences it can have on individuals and groups in society.</a:t>
            </a:r>
            <a:endParaRPr sz="2000"/>
          </a:p>
          <a:p>
            <a:pPr marL="266700" lvl="0" indent="-266700" algn="l" rtl="0">
              <a:lnSpc>
                <a:spcPct val="110000"/>
              </a:lnSpc>
              <a:spcBef>
                <a:spcPts val="1000"/>
              </a:spcBef>
              <a:spcAft>
                <a:spcPts val="0"/>
              </a:spcAft>
              <a:buClr>
                <a:srgbClr val="000000"/>
              </a:buClr>
              <a:buSzPts val="1260"/>
              <a:buChar char="►"/>
            </a:pPr>
            <a:r>
              <a:rPr lang="en-US" sz="2000"/>
              <a:t>Students can identify instances of ‘us vs them’ thinking in individuals’ lives and wider society.</a:t>
            </a:r>
            <a:endParaRPr sz="2000"/>
          </a:p>
          <a:p>
            <a:pPr marL="266700" lvl="0" indent="-266700" algn="l" rtl="0">
              <a:lnSpc>
                <a:spcPct val="110000"/>
              </a:lnSpc>
              <a:spcBef>
                <a:spcPts val="1000"/>
              </a:spcBef>
              <a:spcAft>
                <a:spcPts val="0"/>
              </a:spcAft>
              <a:buClr>
                <a:srgbClr val="000000"/>
              </a:buClr>
              <a:buSzPts val="1260"/>
              <a:buChar char="►"/>
            </a:pPr>
            <a:r>
              <a:rPr lang="en-US" sz="2000"/>
              <a:t>Students can explain what an echo chamber is and understand the positive and negative consequences associated with them.</a:t>
            </a:r>
            <a:endParaRPr sz="2000"/>
          </a:p>
        </p:txBody>
      </p:sp>
      <p:sp>
        <p:nvSpPr>
          <p:cNvPr id="374" name="Google Shape;374;p31"/>
          <p:cNvSpPr txBox="1"/>
          <p:nvPr/>
        </p:nvSpPr>
        <p:spPr>
          <a:xfrm rot="-269341">
            <a:off x="5004233" y="196143"/>
            <a:ext cx="3405774" cy="614084"/>
          </a:xfrm>
          <a:prstGeom prst="rect">
            <a:avLst/>
          </a:prstGeom>
          <a:solidFill>
            <a:schemeClr val="dk1"/>
          </a:solidFill>
          <a:ln>
            <a:noFill/>
          </a:ln>
        </p:spPr>
        <p:txBody>
          <a:bodyPr spcFirstLastPara="1" wrap="square" lIns="144000" tIns="90000" rIns="144000"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a:solidFill>
                  <a:schemeClr val="lt1"/>
                </a:solidFill>
                <a:latin typeface="Arial"/>
                <a:ea typeface="Arial"/>
                <a:cs typeface="Arial"/>
                <a:sym typeface="Arial"/>
              </a:rPr>
              <a:t>Learning Outcomes</a:t>
            </a:r>
            <a:endParaRPr sz="1400" b="0" i="0" u="none" strike="noStrike" cap="none">
              <a:solidFill>
                <a:srgbClr val="000000"/>
              </a:solidFill>
              <a:latin typeface="Arial"/>
              <a:ea typeface="Arial"/>
              <a:cs typeface="Arial"/>
              <a:sym typeface="Arial"/>
            </a:endParaRPr>
          </a:p>
        </p:txBody>
      </p:sp>
      <p:pic>
        <p:nvPicPr>
          <p:cNvPr id="375" name="Google Shape;375;p31"/>
          <p:cNvPicPr preferRelativeResize="0"/>
          <p:nvPr/>
        </p:nvPicPr>
        <p:blipFill rotWithShape="1">
          <a:blip r:embed="rId3">
            <a:alphaModFix/>
          </a:blip>
          <a:srcRect/>
          <a:stretch/>
        </p:blipFill>
        <p:spPr>
          <a:xfrm>
            <a:off x="1766450" y="3587710"/>
            <a:ext cx="2713114" cy="15168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2"/>
          <p:cNvSpPr txBox="1">
            <a:spLocks noGrp="1"/>
          </p:cNvSpPr>
          <p:nvPr>
            <p:ph type="title"/>
          </p:nvPr>
        </p:nvSpPr>
        <p:spPr>
          <a:xfrm rot="-269341">
            <a:off x="315544" y="512678"/>
            <a:ext cx="3926666" cy="631871"/>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Immediate Thoughts?</a:t>
            </a:r>
            <a:endParaRPr/>
          </a:p>
        </p:txBody>
      </p:sp>
      <p:sp>
        <p:nvSpPr>
          <p:cNvPr id="382" name="Google Shape;382;p32"/>
          <p:cNvSpPr txBox="1">
            <a:spLocks noGrp="1"/>
          </p:cNvSpPr>
          <p:nvPr>
            <p:ph type="body" idx="1"/>
          </p:nvPr>
        </p:nvSpPr>
        <p:spPr>
          <a:xfrm>
            <a:off x="684213" y="1503680"/>
            <a:ext cx="3576702" cy="2904014"/>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chemeClr val="dk1"/>
              </a:buClr>
              <a:buSzPts val="1620"/>
              <a:buChar char="►"/>
            </a:pPr>
            <a:r>
              <a:rPr lang="en-US" sz="2000">
                <a:solidFill>
                  <a:schemeClr val="dk1"/>
                </a:solidFill>
              </a:rPr>
              <a:t>What are these images of? </a:t>
            </a:r>
            <a:endParaRPr sz="2000"/>
          </a:p>
          <a:p>
            <a:pPr marL="266700" lvl="0" indent="-266700" algn="l" rtl="0">
              <a:lnSpc>
                <a:spcPct val="110000"/>
              </a:lnSpc>
              <a:spcBef>
                <a:spcPts val="1000"/>
              </a:spcBef>
              <a:spcAft>
                <a:spcPts val="0"/>
              </a:spcAft>
              <a:buClr>
                <a:schemeClr val="dk1"/>
              </a:buClr>
              <a:buSzPts val="1620"/>
              <a:buChar char="►"/>
            </a:pPr>
            <a:r>
              <a:rPr lang="en-US" sz="2000">
                <a:solidFill>
                  <a:schemeClr val="dk1"/>
                </a:solidFill>
              </a:rPr>
              <a:t>Mind-map any words that pop into your head when you look at each image. </a:t>
            </a:r>
            <a:endParaRPr sz="2000">
              <a:solidFill>
                <a:schemeClr val="dk1"/>
              </a:solidFill>
            </a:endParaRPr>
          </a:p>
          <a:p>
            <a:pPr marL="266700" lvl="0" indent="-266700" algn="l" rtl="0">
              <a:lnSpc>
                <a:spcPct val="110000"/>
              </a:lnSpc>
              <a:spcBef>
                <a:spcPts val="1000"/>
              </a:spcBef>
              <a:spcAft>
                <a:spcPts val="0"/>
              </a:spcAft>
              <a:buClr>
                <a:schemeClr val="dk1"/>
              </a:buClr>
              <a:buSzPts val="1620"/>
              <a:buChar char="►"/>
            </a:pPr>
            <a:r>
              <a:rPr lang="en-US" sz="2000">
                <a:solidFill>
                  <a:schemeClr val="dk1"/>
                </a:solidFill>
              </a:rPr>
              <a:t>Write down exactly what you think of, keeping it appropriate – try not to filter your own thoughts!</a:t>
            </a:r>
            <a:endParaRPr sz="2000">
              <a:solidFill>
                <a:schemeClr val="dk1"/>
              </a:solidFill>
            </a:endParaRPr>
          </a:p>
        </p:txBody>
      </p:sp>
      <p:sp>
        <p:nvSpPr>
          <p:cNvPr id="383" name="Google Shape;383;p32"/>
          <p:cNvSpPr txBox="1"/>
          <p:nvPr/>
        </p:nvSpPr>
        <p:spPr>
          <a:xfrm>
            <a:off x="5292436" y="1503670"/>
            <a:ext cx="2872200" cy="10389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000000"/>
              </a:buClr>
              <a:buSzPts val="1260"/>
              <a:buFont typeface="Arial"/>
              <a:buNone/>
            </a:pPr>
            <a:r>
              <a:rPr lang="en-US" sz="1400" b="0" i="0" u="none" strike="noStrike" cap="none">
                <a:solidFill>
                  <a:srgbClr val="000000"/>
                </a:solidFill>
                <a:latin typeface="Arial"/>
                <a:ea typeface="Arial"/>
                <a:cs typeface="Arial"/>
                <a:sym typeface="Arial"/>
              </a:rPr>
              <a:t>Insert images of celebrities/influencers/athletes/politicians/rappers/people wearing specific brands/etc in this space, then delete this text box.</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1000"/>
              </a:spcBef>
              <a:spcAft>
                <a:spcPts val="0"/>
              </a:spcAft>
              <a:buClr>
                <a:srgbClr val="000000"/>
              </a:buClr>
              <a:buSzPts val="1260"/>
              <a:buFont typeface="Arial"/>
              <a:buNone/>
            </a:pPr>
            <a:r>
              <a:rPr lang="en-US" sz="1400" b="0" i="0" u="none" strike="noStrike" cap="none">
                <a:solidFill>
                  <a:srgbClr val="000000"/>
                </a:solidFill>
                <a:latin typeface="Arial"/>
                <a:ea typeface="Arial"/>
                <a:cs typeface="Arial"/>
                <a:sym typeface="Arial"/>
              </a:rPr>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384" name="Google Shape;384;p32"/>
          <p:cNvPicPr preferRelativeResize="0"/>
          <p:nvPr/>
        </p:nvPicPr>
        <p:blipFill rotWithShape="1">
          <a:blip r:embed="rId3">
            <a:alphaModFix/>
          </a:blip>
          <a:srcRect/>
          <a:stretch/>
        </p:blipFill>
        <p:spPr>
          <a:xfrm>
            <a:off x="6993775" y="2846966"/>
            <a:ext cx="2391874" cy="264186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3"/>
          <p:cNvSpPr/>
          <p:nvPr/>
        </p:nvSpPr>
        <p:spPr>
          <a:xfrm>
            <a:off x="0" y="0"/>
            <a:ext cx="30981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391" name="Google Shape;391;p33"/>
          <p:cNvSpPr txBox="1">
            <a:spLocks noGrp="1"/>
          </p:cNvSpPr>
          <p:nvPr>
            <p:ph type="body" idx="1"/>
          </p:nvPr>
        </p:nvSpPr>
        <p:spPr>
          <a:xfrm>
            <a:off x="3974690" y="1803064"/>
            <a:ext cx="5066071" cy="1948357"/>
          </a:xfrm>
          <a:prstGeom prst="rect">
            <a:avLst/>
          </a:prstGeom>
          <a:noFill/>
          <a:ln>
            <a:noFill/>
          </a:ln>
        </p:spPr>
        <p:txBody>
          <a:bodyPr spcFirstLastPara="1" wrap="square" lIns="91425" tIns="45700" rIns="91425" bIns="45700" anchor="ctr" anchorCtr="0">
            <a:noAutofit/>
          </a:bodyPr>
          <a:lstStyle/>
          <a:p>
            <a:pPr marL="266700" lvl="0" indent="-266700" algn="l" rtl="0">
              <a:lnSpc>
                <a:spcPct val="110000"/>
              </a:lnSpc>
              <a:spcBef>
                <a:spcPts val="0"/>
              </a:spcBef>
              <a:spcAft>
                <a:spcPts val="0"/>
              </a:spcAft>
              <a:buClr>
                <a:srgbClr val="000000"/>
              </a:buClr>
              <a:buSzPts val="1260"/>
              <a:buChar char="►"/>
            </a:pPr>
            <a:r>
              <a:rPr lang="en-US" sz="2000"/>
              <a:t>Can you think of any examples of online or offline media content that might make you more biased towards something, someone, or a group of people?</a:t>
            </a:r>
            <a:endParaRPr sz="2000"/>
          </a:p>
          <a:p>
            <a:pPr marL="266700" lvl="0" indent="-266700" algn="l" rtl="0">
              <a:lnSpc>
                <a:spcPct val="110000"/>
              </a:lnSpc>
              <a:spcBef>
                <a:spcPts val="1000"/>
              </a:spcBef>
              <a:spcAft>
                <a:spcPts val="0"/>
              </a:spcAft>
              <a:buClr>
                <a:srgbClr val="000000"/>
              </a:buClr>
              <a:buSzPts val="1260"/>
              <a:buChar char="►"/>
            </a:pPr>
            <a:r>
              <a:rPr lang="en-US" sz="2000"/>
              <a:t>What are we doing when we group people together based on a set of biases?  (e.g. what is it called if we put someone into a category because they are, for example, a man, woman, white person, black person, religious person?)</a:t>
            </a:r>
            <a:endParaRPr sz="2000"/>
          </a:p>
          <a:p>
            <a:pPr marL="266700" lvl="0" indent="-266700" algn="l" rtl="0">
              <a:lnSpc>
                <a:spcPct val="110000"/>
              </a:lnSpc>
              <a:spcBef>
                <a:spcPts val="1000"/>
              </a:spcBef>
              <a:spcAft>
                <a:spcPts val="0"/>
              </a:spcAft>
              <a:buClr>
                <a:srgbClr val="000000"/>
              </a:buClr>
              <a:buSzPts val="1260"/>
              <a:buChar char="►"/>
            </a:pPr>
            <a:r>
              <a:rPr lang="en-US" sz="2000"/>
              <a:t>What effect do you think this has on society? </a:t>
            </a:r>
            <a:endParaRPr/>
          </a:p>
        </p:txBody>
      </p:sp>
      <p:sp>
        <p:nvSpPr>
          <p:cNvPr id="392" name="Google Shape;392;p33"/>
          <p:cNvSpPr txBox="1"/>
          <p:nvPr/>
        </p:nvSpPr>
        <p:spPr>
          <a:xfrm rot="-269193">
            <a:off x="411888" y="260251"/>
            <a:ext cx="3271324" cy="1045114"/>
          </a:xfrm>
          <a:prstGeom prst="rect">
            <a:avLst/>
          </a:prstGeom>
          <a:solidFill>
            <a:schemeClr val="dk1"/>
          </a:solidFill>
          <a:ln>
            <a:noFill/>
          </a:ln>
        </p:spPr>
        <p:txBody>
          <a:bodyPr spcFirstLastPara="1" wrap="square" lIns="144000" tIns="90000" rIns="144000"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a:solidFill>
                  <a:schemeClr val="lt1"/>
                </a:solidFill>
                <a:latin typeface="Arial"/>
                <a:ea typeface="Arial"/>
                <a:cs typeface="Arial"/>
                <a:sym typeface="Arial"/>
              </a:rPr>
              <a:t>Conscious and Unconscious Bias</a:t>
            </a:r>
            <a:endParaRPr sz="2800" b="0" i="0" u="none" strike="noStrike" cap="none">
              <a:solidFill>
                <a:schemeClr val="lt1"/>
              </a:solidFill>
              <a:latin typeface="Arial"/>
              <a:ea typeface="Arial"/>
              <a:cs typeface="Arial"/>
              <a:sym typeface="Arial"/>
            </a:endParaRPr>
          </a:p>
        </p:txBody>
      </p:sp>
      <p:pic>
        <p:nvPicPr>
          <p:cNvPr id="393" name="Google Shape;393;p33"/>
          <p:cNvPicPr preferRelativeResize="0"/>
          <p:nvPr/>
        </p:nvPicPr>
        <p:blipFill rotWithShape="1">
          <a:blip r:embed="rId3">
            <a:alphaModFix/>
          </a:blip>
          <a:srcRect/>
          <a:stretch/>
        </p:blipFill>
        <p:spPr>
          <a:xfrm rot="1887843">
            <a:off x="910953" y="1780854"/>
            <a:ext cx="2500700" cy="3262572"/>
          </a:xfrm>
          <a:prstGeom prst="rect">
            <a:avLst/>
          </a:prstGeom>
          <a:noFill/>
          <a:ln>
            <a:noFill/>
          </a:ln>
        </p:spPr>
      </p:pic>
      <p:pic>
        <p:nvPicPr>
          <p:cNvPr id="394" name="Google Shape;394;p33"/>
          <p:cNvPicPr preferRelativeResize="0"/>
          <p:nvPr/>
        </p:nvPicPr>
        <p:blipFill rotWithShape="1">
          <a:blip r:embed="rId4">
            <a:alphaModFix/>
          </a:blip>
          <a:srcRect/>
          <a:stretch/>
        </p:blipFill>
        <p:spPr>
          <a:xfrm>
            <a:off x="115851" y="2571750"/>
            <a:ext cx="2953688" cy="29536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4"/>
          <p:cNvSpPr/>
          <p:nvPr/>
        </p:nvSpPr>
        <p:spPr>
          <a:xfrm>
            <a:off x="0" y="0"/>
            <a:ext cx="30981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401" name="Google Shape;401;p34"/>
          <p:cNvSpPr txBox="1">
            <a:spLocks noGrp="1"/>
          </p:cNvSpPr>
          <p:nvPr>
            <p:ph type="body" idx="1"/>
          </p:nvPr>
        </p:nvSpPr>
        <p:spPr>
          <a:xfrm>
            <a:off x="4281432" y="1983488"/>
            <a:ext cx="4564800" cy="1948500"/>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rgbClr val="000000"/>
              </a:buClr>
              <a:buSzPts val="1620"/>
              <a:buNone/>
            </a:pPr>
            <a:r>
              <a:rPr lang="en-US" sz="2000" b="1" dirty="0"/>
              <a:t>Stereotyping </a:t>
            </a:r>
            <a:r>
              <a:rPr lang="en-US" sz="2000" dirty="0"/>
              <a:t>occurs when we </a:t>
            </a:r>
            <a:r>
              <a:rPr lang="en-US" sz="2000" dirty="0" err="1"/>
              <a:t>categorise</a:t>
            </a:r>
            <a:r>
              <a:rPr lang="en-US" sz="2000" dirty="0"/>
              <a:t> or make assumptions about people based on basic characteristics, for example their </a:t>
            </a:r>
            <a:r>
              <a:rPr lang="en-US" sz="2000" dirty="0" smtClean="0"/>
              <a:t>age, </a:t>
            </a:r>
            <a:r>
              <a:rPr lang="en-US" sz="2000" dirty="0"/>
              <a:t>skin </a:t>
            </a:r>
            <a:r>
              <a:rPr lang="en-US" sz="2000" dirty="0" err="1"/>
              <a:t>colour</a:t>
            </a:r>
            <a:r>
              <a:rPr lang="en-US" sz="2000" dirty="0"/>
              <a:t>, physical ability</a:t>
            </a:r>
            <a:r>
              <a:rPr lang="en-US" sz="2000" dirty="0" smtClean="0"/>
              <a:t>, gender identity, </a:t>
            </a:r>
            <a:r>
              <a:rPr lang="en-US" sz="2000" dirty="0"/>
              <a:t>sexuality, religion or even location. </a:t>
            </a:r>
            <a:endParaRPr sz="2000" dirty="0"/>
          </a:p>
          <a:p>
            <a:pPr marL="0" lvl="0" indent="0" algn="l" rtl="0">
              <a:lnSpc>
                <a:spcPct val="110000"/>
              </a:lnSpc>
              <a:spcBef>
                <a:spcPts val="0"/>
              </a:spcBef>
              <a:spcAft>
                <a:spcPts val="0"/>
              </a:spcAft>
              <a:buClr>
                <a:srgbClr val="000000"/>
              </a:buClr>
              <a:buSzPts val="1620"/>
              <a:buNone/>
            </a:pPr>
            <a:endParaRPr sz="2000" dirty="0"/>
          </a:p>
          <a:p>
            <a:pPr marL="0" lvl="0" indent="0" algn="l" rtl="0">
              <a:lnSpc>
                <a:spcPct val="110000"/>
              </a:lnSpc>
              <a:spcBef>
                <a:spcPts val="0"/>
              </a:spcBef>
              <a:spcAft>
                <a:spcPts val="0"/>
              </a:spcAft>
              <a:buClr>
                <a:srgbClr val="000000"/>
              </a:buClr>
              <a:buSzPts val="1620"/>
              <a:buNone/>
            </a:pPr>
            <a:r>
              <a:rPr lang="en-US" sz="2000" dirty="0"/>
              <a:t>A stereotype presumes that everyone who shares these characteristics is the same, or that superficial aspects about a person can reveal their deeper likes, abilities, preferences and habits. </a:t>
            </a:r>
            <a:endParaRPr sz="2000" dirty="0"/>
          </a:p>
          <a:p>
            <a:pPr marL="0" lvl="0" indent="0" algn="l" rtl="0">
              <a:lnSpc>
                <a:spcPct val="110000"/>
              </a:lnSpc>
              <a:spcBef>
                <a:spcPts val="0"/>
              </a:spcBef>
              <a:spcAft>
                <a:spcPts val="0"/>
              </a:spcAft>
              <a:buClr>
                <a:srgbClr val="000000"/>
              </a:buClr>
              <a:buSzPts val="1620"/>
              <a:buNone/>
            </a:pPr>
            <a:endParaRPr sz="1800" dirty="0"/>
          </a:p>
        </p:txBody>
      </p:sp>
      <p:grpSp>
        <p:nvGrpSpPr>
          <p:cNvPr id="402" name="Google Shape;402;p34"/>
          <p:cNvGrpSpPr/>
          <p:nvPr/>
        </p:nvGrpSpPr>
        <p:grpSpPr>
          <a:xfrm>
            <a:off x="3979926" y="272966"/>
            <a:ext cx="537349" cy="370621"/>
            <a:chOff x="3525624" y="612370"/>
            <a:chExt cx="697584" cy="481139"/>
          </a:xfrm>
        </p:grpSpPr>
        <p:sp>
          <p:nvSpPr>
            <p:cNvPr id="403" name="Google Shape;403;p34"/>
            <p:cNvSpPr/>
            <p:nvPr/>
          </p:nvSpPr>
          <p:spPr>
            <a:xfrm>
              <a:off x="3638746" y="612370"/>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404" name="Google Shape;404;p34"/>
            <p:cNvSpPr/>
            <p:nvPr/>
          </p:nvSpPr>
          <p:spPr>
            <a:xfrm>
              <a:off x="3525624" y="734919"/>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pic>
        <p:nvPicPr>
          <p:cNvPr id="405" name="Google Shape;405;p34"/>
          <p:cNvPicPr preferRelativeResize="0"/>
          <p:nvPr/>
        </p:nvPicPr>
        <p:blipFill rotWithShape="1">
          <a:blip r:embed="rId3">
            <a:alphaModFix/>
          </a:blip>
          <a:srcRect l="-100" r="-10"/>
          <a:stretch/>
        </p:blipFill>
        <p:spPr>
          <a:xfrm rot="-1084843">
            <a:off x="-98386" y="2424192"/>
            <a:ext cx="4256697" cy="1624341"/>
          </a:xfrm>
          <a:prstGeom prst="rect">
            <a:avLst/>
          </a:prstGeom>
          <a:noFill/>
          <a:ln>
            <a:noFill/>
          </a:ln>
        </p:spPr>
      </p:pic>
      <p:sp>
        <p:nvSpPr>
          <p:cNvPr id="406" name="Google Shape;406;p34"/>
          <p:cNvSpPr txBox="1"/>
          <p:nvPr/>
        </p:nvSpPr>
        <p:spPr>
          <a:xfrm rot="-269341">
            <a:off x="1209390" y="292825"/>
            <a:ext cx="2472058" cy="614084"/>
          </a:xfrm>
          <a:prstGeom prst="rect">
            <a:avLst/>
          </a:prstGeom>
          <a:solidFill>
            <a:schemeClr val="dk1"/>
          </a:solidFill>
          <a:ln>
            <a:noFill/>
          </a:ln>
        </p:spPr>
        <p:txBody>
          <a:bodyPr spcFirstLastPara="1" wrap="square" lIns="144000" tIns="90000" rIns="144000"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a:solidFill>
                  <a:schemeClr val="lt1"/>
                </a:solidFill>
                <a:latin typeface="Arial"/>
                <a:ea typeface="Arial"/>
                <a:cs typeface="Arial"/>
                <a:sym typeface="Arial"/>
              </a:rPr>
              <a:t>Stereotyping</a:t>
            </a:r>
            <a:endParaRPr sz="2800" b="0"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5"/>
          <p:cNvSpPr txBox="1">
            <a:spLocks noGrp="1"/>
          </p:cNvSpPr>
          <p:nvPr>
            <p:ph type="title"/>
          </p:nvPr>
        </p:nvSpPr>
        <p:spPr>
          <a:xfrm rot="-269341">
            <a:off x="302464" y="262279"/>
            <a:ext cx="2948131" cy="590516"/>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Mission to Mars</a:t>
            </a:r>
            <a:endParaRPr/>
          </a:p>
        </p:txBody>
      </p:sp>
      <p:sp>
        <p:nvSpPr>
          <p:cNvPr id="413" name="Google Shape;413;p35"/>
          <p:cNvSpPr txBox="1">
            <a:spLocks noGrp="1"/>
          </p:cNvSpPr>
          <p:nvPr>
            <p:ph type="body" idx="1"/>
          </p:nvPr>
        </p:nvSpPr>
        <p:spPr>
          <a:xfrm>
            <a:off x="283875" y="967245"/>
            <a:ext cx="6212617" cy="29040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accent4"/>
              </a:buClr>
              <a:buSzPts val="1620"/>
              <a:buNone/>
            </a:pPr>
            <a:r>
              <a:rPr lang="en-US" sz="2000" dirty="0">
                <a:solidFill>
                  <a:schemeClr val="accent4"/>
                </a:solidFill>
              </a:rPr>
              <a:t>Split into two teams: Rover and Discover</a:t>
            </a:r>
            <a:endParaRPr sz="2000" dirty="0"/>
          </a:p>
          <a:p>
            <a:pPr marL="0" lvl="0" indent="0" algn="l" rtl="0">
              <a:lnSpc>
                <a:spcPct val="110000"/>
              </a:lnSpc>
              <a:spcBef>
                <a:spcPts val="1000"/>
              </a:spcBef>
              <a:spcAft>
                <a:spcPts val="0"/>
              </a:spcAft>
              <a:buClr>
                <a:schemeClr val="dk1"/>
              </a:buClr>
              <a:buSzPts val="1620"/>
              <a:buNone/>
            </a:pPr>
            <a:r>
              <a:rPr lang="en-US" sz="2000" dirty="0">
                <a:solidFill>
                  <a:schemeClr val="dk1"/>
                </a:solidFill>
              </a:rPr>
              <a:t>One team has the opportunity to travel to Mars and restart humanity… But only the most skillful team will go!</a:t>
            </a:r>
            <a:endParaRPr sz="2000" dirty="0"/>
          </a:p>
          <a:p>
            <a:pPr marL="266700" lvl="0" indent="-266700" algn="l" rtl="0">
              <a:lnSpc>
                <a:spcPct val="110000"/>
              </a:lnSpc>
              <a:spcBef>
                <a:spcPts val="1000"/>
              </a:spcBef>
              <a:spcAft>
                <a:spcPts val="0"/>
              </a:spcAft>
              <a:buClr>
                <a:schemeClr val="dk1"/>
              </a:buClr>
              <a:buSzPts val="1260"/>
              <a:buChar char="►"/>
            </a:pPr>
            <a:r>
              <a:rPr lang="en-US" sz="2000" b="1" dirty="0">
                <a:solidFill>
                  <a:schemeClr val="dk1"/>
                </a:solidFill>
              </a:rPr>
              <a:t>Your mission: </a:t>
            </a:r>
            <a:r>
              <a:rPr lang="en-US" sz="2000" dirty="0">
                <a:solidFill>
                  <a:schemeClr val="dk1"/>
                </a:solidFill>
              </a:rPr>
              <a:t>look at your skills and justify why </a:t>
            </a:r>
            <a:br>
              <a:rPr lang="en-US" sz="2000" dirty="0">
                <a:solidFill>
                  <a:schemeClr val="dk1"/>
                </a:solidFill>
              </a:rPr>
            </a:br>
            <a:r>
              <a:rPr lang="en-US" sz="2000" dirty="0">
                <a:solidFill>
                  <a:schemeClr val="dk1"/>
                </a:solidFill>
              </a:rPr>
              <a:t>they will be important in creating a new world. </a:t>
            </a:r>
            <a:endParaRPr sz="2000" dirty="0"/>
          </a:p>
          <a:p>
            <a:pPr marL="266700" lvl="0" indent="-266700" algn="l" rtl="0">
              <a:lnSpc>
                <a:spcPct val="110000"/>
              </a:lnSpc>
              <a:spcBef>
                <a:spcPts val="1000"/>
              </a:spcBef>
              <a:spcAft>
                <a:spcPts val="0"/>
              </a:spcAft>
              <a:buClr>
                <a:schemeClr val="dk1"/>
              </a:buClr>
              <a:buSzPts val="1260"/>
              <a:buChar char="►"/>
            </a:pPr>
            <a:r>
              <a:rPr lang="en-US" sz="2000" dirty="0">
                <a:solidFill>
                  <a:schemeClr val="dk1"/>
                </a:solidFill>
              </a:rPr>
              <a:t>Then look at the other teams; are your skills better? </a:t>
            </a:r>
            <a:endParaRPr sz="2000" dirty="0"/>
          </a:p>
          <a:p>
            <a:pPr marL="0" lvl="0" indent="0" algn="l" rtl="0">
              <a:lnSpc>
                <a:spcPct val="110000"/>
              </a:lnSpc>
              <a:spcBef>
                <a:spcPts val="1000"/>
              </a:spcBef>
              <a:spcAft>
                <a:spcPts val="0"/>
              </a:spcAft>
              <a:buClr>
                <a:schemeClr val="accent4"/>
              </a:buClr>
              <a:buSzPts val="1260"/>
              <a:buNone/>
            </a:pPr>
            <a:r>
              <a:rPr lang="en-US" sz="2000" dirty="0">
                <a:solidFill>
                  <a:schemeClr val="accent4"/>
                </a:solidFill>
              </a:rPr>
              <a:t>Argue your case for the chance to see space!</a:t>
            </a:r>
            <a:endParaRPr sz="2000" dirty="0"/>
          </a:p>
        </p:txBody>
      </p:sp>
      <p:pic>
        <p:nvPicPr>
          <p:cNvPr id="414" name="Google Shape;414;p35"/>
          <p:cNvPicPr preferRelativeResize="0"/>
          <p:nvPr/>
        </p:nvPicPr>
        <p:blipFill rotWithShape="1">
          <a:blip r:embed="rId3">
            <a:alphaModFix/>
          </a:blip>
          <a:srcRect/>
          <a:stretch/>
        </p:blipFill>
        <p:spPr>
          <a:xfrm rot="1887951">
            <a:off x="6957792" y="2645947"/>
            <a:ext cx="2317765" cy="3020300"/>
          </a:xfrm>
          <a:prstGeom prst="rect">
            <a:avLst/>
          </a:prstGeom>
          <a:noFill/>
          <a:ln>
            <a:noFill/>
          </a:ln>
        </p:spPr>
      </p:pic>
      <p:pic>
        <p:nvPicPr>
          <p:cNvPr id="415" name="Google Shape;415;p35"/>
          <p:cNvPicPr preferRelativeResize="0"/>
          <p:nvPr/>
        </p:nvPicPr>
        <p:blipFill rotWithShape="1">
          <a:blip r:embed="rId4">
            <a:alphaModFix/>
          </a:blip>
          <a:srcRect/>
          <a:stretch/>
        </p:blipFill>
        <p:spPr>
          <a:xfrm rot="1887951">
            <a:off x="5441442" y="2754745"/>
            <a:ext cx="2317765" cy="3020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36"/>
          <p:cNvPicPr preferRelativeResize="0"/>
          <p:nvPr/>
        </p:nvPicPr>
        <p:blipFill rotWithShape="1">
          <a:blip r:embed="rId3">
            <a:alphaModFix/>
          </a:blip>
          <a:srcRect/>
          <a:stretch/>
        </p:blipFill>
        <p:spPr>
          <a:xfrm rot="1887951">
            <a:off x="7121190" y="2684372"/>
            <a:ext cx="2317765" cy="3020300"/>
          </a:xfrm>
          <a:prstGeom prst="rect">
            <a:avLst/>
          </a:prstGeom>
          <a:noFill/>
          <a:ln>
            <a:noFill/>
          </a:ln>
        </p:spPr>
      </p:pic>
      <p:pic>
        <p:nvPicPr>
          <p:cNvPr id="422" name="Google Shape;422;p36"/>
          <p:cNvPicPr preferRelativeResize="0"/>
          <p:nvPr/>
        </p:nvPicPr>
        <p:blipFill rotWithShape="1">
          <a:blip r:embed="rId4">
            <a:alphaModFix/>
          </a:blip>
          <a:srcRect/>
          <a:stretch/>
        </p:blipFill>
        <p:spPr>
          <a:xfrm rot="1887951">
            <a:off x="-444231" y="241772"/>
            <a:ext cx="2317766" cy="3020301"/>
          </a:xfrm>
          <a:prstGeom prst="rect">
            <a:avLst/>
          </a:prstGeom>
          <a:noFill/>
          <a:ln>
            <a:noFill/>
          </a:ln>
        </p:spPr>
      </p:pic>
      <p:graphicFrame>
        <p:nvGraphicFramePr>
          <p:cNvPr id="423" name="Google Shape;423;p36"/>
          <p:cNvGraphicFramePr/>
          <p:nvPr/>
        </p:nvGraphicFramePr>
        <p:xfrm>
          <a:off x="2155801" y="1430086"/>
          <a:ext cx="5137500" cy="3155300"/>
        </p:xfrm>
        <a:graphic>
          <a:graphicData uri="http://schemas.openxmlformats.org/drawingml/2006/table">
            <a:tbl>
              <a:tblPr firstRow="1" bandRow="1">
                <a:noFill/>
                <a:tableStyleId>{45EFC6E3-7C64-4728-BCEC-D810D4FCC0A8}</a:tableStyleId>
              </a:tblPr>
              <a:tblGrid>
                <a:gridCol w="2568750">
                  <a:extLst>
                    <a:ext uri="{9D8B030D-6E8A-4147-A177-3AD203B41FA5}">
                      <a16:colId xmlns:a16="http://schemas.microsoft.com/office/drawing/2014/main" val="20000"/>
                    </a:ext>
                  </a:extLst>
                </a:gridCol>
                <a:gridCol w="2568750">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Your Team</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Their Team</a:t>
                      </a:r>
                      <a:endParaRPr sz="2000" u="none" strike="noStrike" cap="none"/>
                    </a:p>
                  </a:txBody>
                  <a:tcPr marL="91450" marR="91450" marT="45725" marB="45725"/>
                </a:tc>
                <a:extLst>
                  <a:ext uri="{0D108BD9-81ED-4DB2-BD59-A6C34878D82A}">
                    <a16:rowId xmlns:a16="http://schemas.microsoft.com/office/drawing/2014/main" val="10000"/>
                  </a:ext>
                </a:extLst>
              </a:tr>
              <a:tr h="27590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424" name="Google Shape;424;p36"/>
          <p:cNvSpPr txBox="1">
            <a:spLocks noGrp="1"/>
          </p:cNvSpPr>
          <p:nvPr>
            <p:ph type="title"/>
          </p:nvPr>
        </p:nvSpPr>
        <p:spPr>
          <a:xfrm rot="-269341">
            <a:off x="2171449" y="311433"/>
            <a:ext cx="461803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How would you describe…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7"/>
          <p:cNvSpPr/>
          <p:nvPr/>
        </p:nvSpPr>
        <p:spPr>
          <a:xfrm>
            <a:off x="0" y="0"/>
            <a:ext cx="30981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431" name="Google Shape;431;p37"/>
          <p:cNvSpPr txBox="1">
            <a:spLocks noGrp="1"/>
          </p:cNvSpPr>
          <p:nvPr>
            <p:ph type="title"/>
          </p:nvPr>
        </p:nvSpPr>
        <p:spPr>
          <a:xfrm rot="-269341">
            <a:off x="1429094" y="506516"/>
            <a:ext cx="2194478"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Us vs Them</a:t>
            </a:r>
            <a:endParaRPr/>
          </a:p>
        </p:txBody>
      </p:sp>
      <p:sp>
        <p:nvSpPr>
          <p:cNvPr id="432" name="Google Shape;432;p37"/>
          <p:cNvSpPr txBox="1">
            <a:spLocks noGrp="1"/>
          </p:cNvSpPr>
          <p:nvPr>
            <p:ph type="body" idx="1"/>
          </p:nvPr>
        </p:nvSpPr>
        <p:spPr>
          <a:xfrm>
            <a:off x="4619435" y="1691968"/>
            <a:ext cx="3937287" cy="1948357"/>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rgbClr val="000000"/>
              </a:buClr>
              <a:buSzPts val="1620"/>
              <a:buNone/>
            </a:pPr>
            <a:r>
              <a:rPr lang="en-US" sz="2000"/>
              <a:t>An ‘us vs them’ mentality divides the world into negatively viewed or stereotyped out-groups (them), and  positively viewed or victim in-groups (us). </a:t>
            </a:r>
            <a:endParaRPr sz="2000"/>
          </a:p>
          <a:p>
            <a:pPr marL="0" lvl="0" indent="0" algn="l" rtl="0">
              <a:lnSpc>
                <a:spcPct val="110000"/>
              </a:lnSpc>
              <a:spcBef>
                <a:spcPts val="1000"/>
              </a:spcBef>
              <a:spcAft>
                <a:spcPts val="0"/>
              </a:spcAft>
              <a:buClr>
                <a:srgbClr val="000000"/>
              </a:buClr>
              <a:buSzPts val="1620"/>
              <a:buNone/>
            </a:pPr>
            <a:r>
              <a:rPr lang="en-US" sz="2000"/>
              <a:t>Divisions can be based on a wide range of characteristics such as race, religion, gender, class, nationality, and political views. It can even relate to culture, for example which sports team a person supports or what music they listen to. </a:t>
            </a:r>
            <a:endParaRPr sz="1600"/>
          </a:p>
        </p:txBody>
      </p:sp>
      <p:grpSp>
        <p:nvGrpSpPr>
          <p:cNvPr id="433" name="Google Shape;433;p37"/>
          <p:cNvGrpSpPr/>
          <p:nvPr/>
        </p:nvGrpSpPr>
        <p:grpSpPr>
          <a:xfrm>
            <a:off x="3824010" y="535547"/>
            <a:ext cx="537329" cy="370608"/>
            <a:chOff x="3525624" y="612370"/>
            <a:chExt cx="697584" cy="481139"/>
          </a:xfrm>
        </p:grpSpPr>
        <p:sp>
          <p:nvSpPr>
            <p:cNvPr id="434" name="Google Shape;434;p37"/>
            <p:cNvSpPr/>
            <p:nvPr/>
          </p:nvSpPr>
          <p:spPr>
            <a:xfrm>
              <a:off x="3638746" y="612370"/>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435" name="Google Shape;435;p37"/>
            <p:cNvSpPr/>
            <p:nvPr/>
          </p:nvSpPr>
          <p:spPr>
            <a:xfrm>
              <a:off x="3525624" y="734919"/>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pic>
        <p:nvPicPr>
          <p:cNvPr id="436" name="Google Shape;436;p37"/>
          <p:cNvPicPr preferRelativeResize="0"/>
          <p:nvPr/>
        </p:nvPicPr>
        <p:blipFill rotWithShape="1">
          <a:blip r:embed="rId3">
            <a:alphaModFix/>
          </a:blip>
          <a:srcRect/>
          <a:stretch/>
        </p:blipFill>
        <p:spPr>
          <a:xfrm rot="-523612">
            <a:off x="1248365" y="1895493"/>
            <a:ext cx="2771846" cy="1166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8"/>
          <p:cNvSpPr/>
          <p:nvPr/>
        </p:nvSpPr>
        <p:spPr>
          <a:xfrm>
            <a:off x="0" y="0"/>
            <a:ext cx="30981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443" name="Google Shape;443;p38"/>
          <p:cNvSpPr txBox="1">
            <a:spLocks noGrp="1"/>
          </p:cNvSpPr>
          <p:nvPr>
            <p:ph type="title"/>
          </p:nvPr>
        </p:nvSpPr>
        <p:spPr>
          <a:xfrm rot="-269341">
            <a:off x="1428099" y="481134"/>
            <a:ext cx="2843066"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Echo Chambers</a:t>
            </a:r>
            <a:endParaRPr/>
          </a:p>
        </p:txBody>
      </p:sp>
      <p:sp>
        <p:nvSpPr>
          <p:cNvPr id="444" name="Google Shape;444;p38"/>
          <p:cNvSpPr txBox="1">
            <a:spLocks noGrp="1"/>
          </p:cNvSpPr>
          <p:nvPr>
            <p:ph type="body" idx="1"/>
          </p:nvPr>
        </p:nvSpPr>
        <p:spPr>
          <a:xfrm>
            <a:off x="4004931" y="1597571"/>
            <a:ext cx="4579088" cy="1948357"/>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rgbClr val="000000"/>
              </a:buClr>
              <a:buSzPts val="1620"/>
              <a:buNone/>
            </a:pPr>
            <a:r>
              <a:rPr lang="en-US" sz="2000" b="1"/>
              <a:t>Echo chambers </a:t>
            </a:r>
            <a:r>
              <a:rPr lang="en-US" sz="2000"/>
              <a:t>are social spaces in which ideas, opinions and beliefs are reinforced by repetition within a closed group.</a:t>
            </a:r>
            <a:endParaRPr sz="2000"/>
          </a:p>
        </p:txBody>
      </p:sp>
      <p:grpSp>
        <p:nvGrpSpPr>
          <p:cNvPr id="445" name="Google Shape;445;p38"/>
          <p:cNvGrpSpPr/>
          <p:nvPr/>
        </p:nvGrpSpPr>
        <p:grpSpPr>
          <a:xfrm>
            <a:off x="4566366" y="471002"/>
            <a:ext cx="537329" cy="370608"/>
            <a:chOff x="3525624" y="612370"/>
            <a:chExt cx="697584" cy="481139"/>
          </a:xfrm>
        </p:grpSpPr>
        <p:sp>
          <p:nvSpPr>
            <p:cNvPr id="446" name="Google Shape;446;p38"/>
            <p:cNvSpPr/>
            <p:nvPr/>
          </p:nvSpPr>
          <p:spPr>
            <a:xfrm>
              <a:off x="3638746" y="612370"/>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447" name="Google Shape;447;p38"/>
            <p:cNvSpPr/>
            <p:nvPr/>
          </p:nvSpPr>
          <p:spPr>
            <a:xfrm>
              <a:off x="3525624" y="734919"/>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pic>
        <p:nvPicPr>
          <p:cNvPr id="448" name="Google Shape;448;p38"/>
          <p:cNvPicPr preferRelativeResize="0"/>
          <p:nvPr/>
        </p:nvPicPr>
        <p:blipFill rotWithShape="1">
          <a:blip r:embed="rId3">
            <a:alphaModFix/>
          </a:blip>
          <a:srcRect t="445" b="444"/>
          <a:stretch/>
        </p:blipFill>
        <p:spPr>
          <a:xfrm>
            <a:off x="1224737" y="1350024"/>
            <a:ext cx="2465425" cy="2443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a9b0a568e9_0_17"/>
          <p:cNvSpPr/>
          <p:nvPr/>
        </p:nvSpPr>
        <p:spPr>
          <a:xfrm>
            <a:off x="0" y="0"/>
            <a:ext cx="30981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455" name="Google Shape;455;ga9b0a568e9_0_17"/>
          <p:cNvSpPr txBox="1">
            <a:spLocks noGrp="1"/>
          </p:cNvSpPr>
          <p:nvPr>
            <p:ph type="title"/>
          </p:nvPr>
        </p:nvSpPr>
        <p:spPr>
          <a:xfrm rot="-269145">
            <a:off x="1014023" y="510593"/>
            <a:ext cx="2922853" cy="614179"/>
          </a:xfrm>
          <a:prstGeom prst="rect">
            <a:avLst/>
          </a:prstGeom>
          <a:solidFill>
            <a:schemeClr val="dk1"/>
          </a:solidFill>
          <a:ln>
            <a:noFill/>
          </a:ln>
        </p:spPr>
        <p:txBody>
          <a:bodyPr spcFirstLastPara="1" wrap="square" lIns="144000" tIns="90000" rIns="144000" bIns="91425" anchor="t" anchorCtr="0">
            <a:noAutofit/>
          </a:bodyPr>
          <a:lstStyle/>
          <a:p>
            <a:pPr marL="0" lvl="0" indent="0" algn="l" rtl="0">
              <a:lnSpc>
                <a:spcPct val="100000"/>
              </a:lnSpc>
              <a:spcBef>
                <a:spcPts val="0"/>
              </a:spcBef>
              <a:spcAft>
                <a:spcPts val="0"/>
              </a:spcAft>
              <a:buSzPts val="2800"/>
              <a:buNone/>
            </a:pPr>
            <a:r>
              <a:rPr lang="en-US"/>
              <a:t>Building Bridges</a:t>
            </a:r>
            <a:endParaRPr/>
          </a:p>
        </p:txBody>
      </p:sp>
      <p:sp>
        <p:nvSpPr>
          <p:cNvPr id="456" name="Google Shape;456;ga9b0a568e9_0_17"/>
          <p:cNvSpPr txBox="1">
            <a:spLocks noGrp="1"/>
          </p:cNvSpPr>
          <p:nvPr>
            <p:ph type="body" idx="1"/>
          </p:nvPr>
        </p:nvSpPr>
        <p:spPr>
          <a:xfrm>
            <a:off x="4212445" y="1542144"/>
            <a:ext cx="4579200" cy="1948500"/>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rgbClr val="000000"/>
              </a:buClr>
              <a:buSzPts val="1620"/>
              <a:buNone/>
            </a:pPr>
            <a:r>
              <a:rPr lang="en-US" sz="2000" b="1" dirty="0"/>
              <a:t>In pairs:</a:t>
            </a:r>
            <a:r>
              <a:rPr lang="en-US" sz="2000" dirty="0"/>
              <a:t> produce a list of ways that you might be able to bridge divides between individuals or communities.</a:t>
            </a:r>
            <a:endParaRPr sz="2000" dirty="0"/>
          </a:p>
          <a:p>
            <a:pPr marL="0" lvl="0" indent="0" algn="l" rtl="0">
              <a:lnSpc>
                <a:spcPct val="110000"/>
              </a:lnSpc>
              <a:spcBef>
                <a:spcPts val="0"/>
              </a:spcBef>
              <a:spcAft>
                <a:spcPts val="0"/>
              </a:spcAft>
              <a:buClr>
                <a:srgbClr val="000000"/>
              </a:buClr>
              <a:buSzPts val="1620"/>
              <a:buNone/>
            </a:pPr>
            <a:endParaRPr sz="2400" dirty="0"/>
          </a:p>
          <a:p>
            <a:pPr marL="0" lvl="0" indent="0" algn="l" rtl="0">
              <a:lnSpc>
                <a:spcPct val="110000"/>
              </a:lnSpc>
              <a:spcBef>
                <a:spcPts val="0"/>
              </a:spcBef>
              <a:spcAft>
                <a:spcPts val="0"/>
              </a:spcAft>
              <a:buClr>
                <a:srgbClr val="000000"/>
              </a:buClr>
              <a:buSzPts val="1620"/>
              <a:buNone/>
            </a:pPr>
            <a:r>
              <a:rPr lang="en-US" sz="2000" dirty="0"/>
              <a:t>(To get started you could consider: </a:t>
            </a:r>
            <a:r>
              <a:rPr lang="en-US" sz="2000" i="1" dirty="0"/>
              <a:t>which social media stars do you know that promote positive messages to bring people together</a:t>
            </a:r>
            <a:r>
              <a:rPr lang="en-US" sz="2000" i="1" dirty="0" smtClean="0"/>
              <a:t>? How do they do this?</a:t>
            </a:r>
            <a:r>
              <a:rPr lang="en-US" sz="2000" dirty="0" smtClean="0"/>
              <a:t>)</a:t>
            </a:r>
            <a:endParaRPr sz="2000" dirty="0"/>
          </a:p>
        </p:txBody>
      </p:sp>
      <p:pic>
        <p:nvPicPr>
          <p:cNvPr id="457" name="Google Shape;457;ga9b0a568e9_0_17"/>
          <p:cNvPicPr preferRelativeResize="0"/>
          <p:nvPr/>
        </p:nvPicPr>
        <p:blipFill rotWithShape="1">
          <a:blip r:embed="rId3">
            <a:alphaModFix/>
          </a:blip>
          <a:srcRect/>
          <a:stretch/>
        </p:blipFill>
        <p:spPr>
          <a:xfrm>
            <a:off x="257763" y="1174385"/>
            <a:ext cx="3562433" cy="356243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9"/>
          <p:cNvSpPr txBox="1">
            <a:spLocks noGrp="1"/>
          </p:cNvSpPr>
          <p:nvPr>
            <p:ph type="title"/>
          </p:nvPr>
        </p:nvSpPr>
        <p:spPr>
          <a:xfrm rot="-269341">
            <a:off x="235170" y="242693"/>
            <a:ext cx="2958701"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dirty="0"/>
              <a:t>Final thoughts…</a:t>
            </a:r>
            <a:endParaRPr dirty="0"/>
          </a:p>
        </p:txBody>
      </p:sp>
      <p:sp>
        <p:nvSpPr>
          <p:cNvPr id="464" name="Google Shape;464;p39"/>
          <p:cNvSpPr txBox="1">
            <a:spLocks noGrp="1"/>
          </p:cNvSpPr>
          <p:nvPr>
            <p:ph type="body" idx="1"/>
          </p:nvPr>
        </p:nvSpPr>
        <p:spPr>
          <a:xfrm>
            <a:off x="215677" y="1061730"/>
            <a:ext cx="6897504"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accent4"/>
              </a:buClr>
              <a:buSzPts val="1620"/>
              <a:buNone/>
            </a:pPr>
            <a:r>
              <a:rPr lang="en-US" sz="2000" dirty="0">
                <a:solidFill>
                  <a:schemeClr val="accent4"/>
                </a:solidFill>
              </a:rPr>
              <a:t>Complete the following questions in your reflective journal:</a:t>
            </a:r>
            <a:endParaRPr sz="1600" dirty="0"/>
          </a:p>
          <a:p>
            <a:pPr marL="342900" lvl="0" indent="-342900" algn="l" rtl="0">
              <a:lnSpc>
                <a:spcPct val="100000"/>
              </a:lnSpc>
              <a:spcBef>
                <a:spcPts val="1000"/>
              </a:spcBef>
              <a:spcAft>
                <a:spcPts val="0"/>
              </a:spcAft>
              <a:buSzPts val="1260"/>
              <a:buFont typeface="Arial"/>
              <a:buAutoNum type="arabicPeriod"/>
            </a:pPr>
            <a:r>
              <a:rPr lang="en-US" sz="2000" dirty="0"/>
              <a:t>How might people stereotype you, and why would this be inaccurate? </a:t>
            </a:r>
            <a:endParaRPr lang="en-US" sz="2000" dirty="0" smtClean="0"/>
          </a:p>
          <a:p>
            <a:pPr marL="342900" lvl="0" indent="-342900" algn="l" rtl="0">
              <a:lnSpc>
                <a:spcPct val="100000"/>
              </a:lnSpc>
              <a:spcBef>
                <a:spcPts val="1000"/>
              </a:spcBef>
              <a:spcAft>
                <a:spcPts val="0"/>
              </a:spcAft>
              <a:buSzPts val="1260"/>
              <a:buFont typeface="Arial"/>
              <a:buAutoNum type="arabicPeriod"/>
            </a:pPr>
            <a:r>
              <a:rPr lang="en-US" sz="2000" dirty="0" smtClean="0">
                <a:solidFill>
                  <a:schemeClr val="accent4"/>
                </a:solidFill>
              </a:rPr>
              <a:t>What </a:t>
            </a:r>
            <a:r>
              <a:rPr lang="en-US" sz="2000" dirty="0">
                <a:solidFill>
                  <a:schemeClr val="accent4"/>
                </a:solidFill>
              </a:rPr>
              <a:t>adjectives do you wish they would use instead?</a:t>
            </a:r>
            <a:endParaRPr sz="2000" dirty="0">
              <a:solidFill>
                <a:schemeClr val="accent4"/>
              </a:solidFill>
            </a:endParaRPr>
          </a:p>
          <a:p>
            <a:pPr marL="342900" lvl="0" indent="-342900" algn="l" rtl="0">
              <a:lnSpc>
                <a:spcPct val="100000"/>
              </a:lnSpc>
              <a:spcBef>
                <a:spcPts val="1000"/>
              </a:spcBef>
              <a:spcAft>
                <a:spcPts val="0"/>
              </a:spcAft>
              <a:buSzPts val="1260"/>
              <a:buFont typeface="Arial"/>
              <a:buAutoNum type="arabicPeriod"/>
            </a:pPr>
            <a:r>
              <a:rPr lang="en-US" sz="2000" dirty="0"/>
              <a:t>How has this lesson changed how you feel about yours and other’s identity? </a:t>
            </a:r>
            <a:endParaRPr sz="2000" dirty="0"/>
          </a:p>
        </p:txBody>
      </p:sp>
      <p:pic>
        <p:nvPicPr>
          <p:cNvPr id="465" name="Google Shape;465;p39"/>
          <p:cNvPicPr preferRelativeResize="0"/>
          <p:nvPr/>
        </p:nvPicPr>
        <p:blipFill rotWithShape="1">
          <a:blip r:embed="rId3">
            <a:alphaModFix/>
          </a:blip>
          <a:srcRect/>
          <a:stretch/>
        </p:blipFill>
        <p:spPr>
          <a:xfrm rot="1501995">
            <a:off x="6687278" y="829440"/>
            <a:ext cx="2885720" cy="41008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rot="-269396">
            <a:off x="345970" y="282574"/>
            <a:ext cx="3468143" cy="614179"/>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Learning Objectives</a:t>
            </a:r>
            <a:endParaRPr/>
          </a:p>
        </p:txBody>
      </p:sp>
      <p:sp>
        <p:nvSpPr>
          <p:cNvPr id="121" name="Google Shape;121;p4"/>
          <p:cNvSpPr txBox="1">
            <a:spLocks noGrp="1"/>
          </p:cNvSpPr>
          <p:nvPr>
            <p:ph type="body" idx="1"/>
          </p:nvPr>
        </p:nvSpPr>
        <p:spPr>
          <a:xfrm>
            <a:off x="109788" y="1152539"/>
            <a:ext cx="3627300" cy="2904000"/>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0"/>
              </a:spcBef>
              <a:spcAft>
                <a:spcPts val="0"/>
              </a:spcAft>
              <a:buSzPts val="1260"/>
              <a:buChar char="►"/>
            </a:pPr>
            <a:r>
              <a:rPr lang="en-US" sz="2000" dirty="0"/>
              <a:t>To understand what the terms ‘disinformation’ and ‘misinformation’ mean, the consequences they have on people, and how to slow their spread online.</a:t>
            </a:r>
            <a:endParaRPr sz="2000" dirty="0"/>
          </a:p>
        </p:txBody>
      </p:sp>
      <p:sp>
        <p:nvSpPr>
          <p:cNvPr id="122" name="Google Shape;122;p4"/>
          <p:cNvSpPr txBox="1">
            <a:spLocks noGrp="1"/>
          </p:cNvSpPr>
          <p:nvPr>
            <p:ph type="body" idx="2"/>
          </p:nvPr>
        </p:nvSpPr>
        <p:spPr>
          <a:xfrm>
            <a:off x="4198737" y="1152539"/>
            <a:ext cx="5029200" cy="2904000"/>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rgbClr val="000000"/>
              </a:buClr>
              <a:buSzPts val="1260"/>
              <a:buChar char="►"/>
            </a:pPr>
            <a:r>
              <a:rPr lang="en-US" sz="2000" dirty="0"/>
              <a:t>Students can identify common traits of dis/misinformation (e.g. website format, URLs, Twitter profiles).</a:t>
            </a:r>
            <a:endParaRPr sz="2000" dirty="0"/>
          </a:p>
          <a:p>
            <a:pPr marL="266700" lvl="0" indent="-266700" algn="l" rtl="0">
              <a:lnSpc>
                <a:spcPct val="110000"/>
              </a:lnSpc>
              <a:spcBef>
                <a:spcPts val="1000"/>
              </a:spcBef>
              <a:spcAft>
                <a:spcPts val="0"/>
              </a:spcAft>
              <a:buClr>
                <a:srgbClr val="000000"/>
              </a:buClr>
              <a:buSzPts val="1260"/>
              <a:buChar char="►"/>
            </a:pPr>
            <a:r>
              <a:rPr lang="en-US" sz="2000" dirty="0"/>
              <a:t>Students can explain potential motives for posting inaccurate information online and describe how it impacts on individuals and society.</a:t>
            </a:r>
            <a:endParaRPr sz="2000" dirty="0"/>
          </a:p>
          <a:p>
            <a:pPr marL="266700" lvl="0" indent="-266700" algn="l" rtl="0">
              <a:lnSpc>
                <a:spcPct val="110000"/>
              </a:lnSpc>
              <a:spcBef>
                <a:spcPts val="1000"/>
              </a:spcBef>
              <a:spcAft>
                <a:spcPts val="0"/>
              </a:spcAft>
              <a:buClr>
                <a:srgbClr val="000000"/>
              </a:buClr>
              <a:buSzPts val="1260"/>
              <a:buChar char="►"/>
            </a:pPr>
            <a:r>
              <a:rPr lang="en-US" sz="2000" dirty="0"/>
              <a:t>Students can list effective responses to dis/misinformation when encountered online (e.g. fact-checking and reporting).</a:t>
            </a:r>
            <a:endParaRPr sz="2000" dirty="0"/>
          </a:p>
        </p:txBody>
      </p:sp>
      <p:sp>
        <p:nvSpPr>
          <p:cNvPr id="123" name="Google Shape;123;p4"/>
          <p:cNvSpPr txBox="1"/>
          <p:nvPr/>
        </p:nvSpPr>
        <p:spPr>
          <a:xfrm rot="-269341">
            <a:off x="5010450" y="280165"/>
            <a:ext cx="3405774" cy="614084"/>
          </a:xfrm>
          <a:prstGeom prst="rect">
            <a:avLst/>
          </a:prstGeom>
          <a:solidFill>
            <a:schemeClr val="dk1"/>
          </a:solidFill>
          <a:ln>
            <a:noFill/>
          </a:ln>
        </p:spPr>
        <p:txBody>
          <a:bodyPr spcFirstLastPara="1" wrap="square" lIns="144000" tIns="90000" rIns="144000"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a:solidFill>
                  <a:schemeClr val="lt1"/>
                </a:solidFill>
                <a:latin typeface="Arial"/>
                <a:ea typeface="Arial"/>
                <a:cs typeface="Arial"/>
                <a:sym typeface="Arial"/>
              </a:rPr>
              <a:t>Learning Outcomes</a:t>
            </a:r>
            <a:endParaRPr sz="1400" b="0" i="0" u="none" strike="noStrike" cap="none">
              <a:solidFill>
                <a:srgbClr val="000000"/>
              </a:solidFill>
              <a:latin typeface="Arial"/>
              <a:ea typeface="Arial"/>
              <a:cs typeface="Arial"/>
              <a:sym typeface="Arial"/>
            </a:endParaRPr>
          </a:p>
        </p:txBody>
      </p:sp>
      <p:pic>
        <p:nvPicPr>
          <p:cNvPr id="124" name="Google Shape;124;p4"/>
          <p:cNvPicPr preferRelativeResize="0"/>
          <p:nvPr/>
        </p:nvPicPr>
        <p:blipFill rotWithShape="1">
          <a:blip r:embed="rId3">
            <a:alphaModFix/>
          </a:blip>
          <a:srcRect/>
          <a:stretch/>
        </p:blipFill>
        <p:spPr>
          <a:xfrm>
            <a:off x="1607575" y="3365865"/>
            <a:ext cx="2495298" cy="156682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8"/>
          <p:cNvPicPr preferRelativeResize="0"/>
          <p:nvPr/>
        </p:nvPicPr>
        <p:blipFill rotWithShape="1">
          <a:blip r:embed="rId3">
            <a:alphaModFix/>
          </a:blip>
          <a:srcRect/>
          <a:stretch/>
        </p:blipFill>
        <p:spPr>
          <a:xfrm rot="-554915">
            <a:off x="6425239" y="-528652"/>
            <a:ext cx="3117311" cy="2751558"/>
          </a:xfrm>
          <a:prstGeom prst="rect">
            <a:avLst/>
          </a:prstGeom>
          <a:noFill/>
          <a:ln>
            <a:noFill/>
          </a:ln>
        </p:spPr>
      </p:pic>
      <p:sp>
        <p:nvSpPr>
          <p:cNvPr id="472" name="Google Shape;472;p8"/>
          <p:cNvSpPr txBox="1">
            <a:spLocks noGrp="1"/>
          </p:cNvSpPr>
          <p:nvPr>
            <p:ph type="title"/>
          </p:nvPr>
        </p:nvSpPr>
        <p:spPr>
          <a:xfrm rot="-269341">
            <a:off x="216562" y="267989"/>
            <a:ext cx="312739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Support Networks</a:t>
            </a:r>
            <a:endParaRPr/>
          </a:p>
        </p:txBody>
      </p:sp>
      <p:sp>
        <p:nvSpPr>
          <p:cNvPr id="473" name="Google Shape;473;p8"/>
          <p:cNvSpPr txBox="1">
            <a:spLocks noGrp="1"/>
          </p:cNvSpPr>
          <p:nvPr>
            <p:ph type="body" idx="1"/>
          </p:nvPr>
        </p:nvSpPr>
        <p:spPr>
          <a:xfrm>
            <a:off x="684213" y="1003519"/>
            <a:ext cx="8459787"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accent2"/>
              </a:buClr>
              <a:buSzPts val="1620"/>
              <a:buNone/>
            </a:pPr>
            <a:r>
              <a:rPr lang="en-US" sz="2000">
                <a:solidFill>
                  <a:schemeClr val="accent2"/>
                </a:solidFill>
              </a:rPr>
              <a:t>Want more support or advice? </a:t>
            </a:r>
            <a:br>
              <a:rPr lang="en-US" sz="2000">
                <a:solidFill>
                  <a:schemeClr val="accent2"/>
                </a:solidFill>
              </a:rPr>
            </a:br>
            <a:r>
              <a:rPr lang="en-US" sz="2000">
                <a:solidFill>
                  <a:schemeClr val="accent2"/>
                </a:solidFill>
              </a:rPr>
              <a:t>Why not try accessing some of the following websites:</a:t>
            </a:r>
            <a:endParaRPr sz="1600"/>
          </a:p>
          <a:p>
            <a:pPr marL="266700" lvl="0" indent="-266700" algn="l" rtl="0">
              <a:lnSpc>
                <a:spcPct val="110000"/>
              </a:lnSpc>
              <a:spcBef>
                <a:spcPts val="1000"/>
              </a:spcBef>
              <a:spcAft>
                <a:spcPts val="0"/>
              </a:spcAft>
              <a:buClr>
                <a:srgbClr val="000000"/>
              </a:buClr>
              <a:buSzPts val="1260"/>
              <a:buChar char="►"/>
            </a:pPr>
            <a:r>
              <a:rPr lang="en-US" sz="2000" b="1"/>
              <a:t>Childline</a:t>
            </a:r>
            <a:r>
              <a:rPr lang="en-US" sz="2000"/>
              <a:t> – www.childline.org.uk</a:t>
            </a:r>
            <a:endParaRPr sz="2000"/>
          </a:p>
          <a:p>
            <a:pPr marL="266700" lvl="0" indent="-266700" algn="l" rtl="0">
              <a:lnSpc>
                <a:spcPct val="110000"/>
              </a:lnSpc>
              <a:spcBef>
                <a:spcPts val="1000"/>
              </a:spcBef>
              <a:spcAft>
                <a:spcPts val="0"/>
              </a:spcAft>
              <a:buClr>
                <a:srgbClr val="000000"/>
              </a:buClr>
              <a:buSzPts val="1260"/>
              <a:buChar char="►"/>
            </a:pPr>
            <a:r>
              <a:rPr lang="en-US" sz="2000" b="1"/>
              <a:t>The Mix </a:t>
            </a:r>
            <a:r>
              <a:rPr lang="en-US" sz="2000"/>
              <a:t>– www.themix.org.uk </a:t>
            </a:r>
            <a:endParaRPr sz="2000"/>
          </a:p>
          <a:p>
            <a:pPr marL="266700" lvl="0" indent="-266700" algn="l" rtl="0">
              <a:lnSpc>
                <a:spcPct val="110000"/>
              </a:lnSpc>
              <a:spcBef>
                <a:spcPts val="1000"/>
              </a:spcBef>
              <a:spcAft>
                <a:spcPts val="0"/>
              </a:spcAft>
              <a:buClr>
                <a:srgbClr val="000000"/>
              </a:buClr>
              <a:buSzPts val="1260"/>
              <a:buChar char="►"/>
            </a:pPr>
            <a:r>
              <a:rPr lang="en-US" sz="2000" b="1"/>
              <a:t>Safer Internet Centre </a:t>
            </a:r>
            <a:r>
              <a:rPr lang="en-US" sz="2000"/>
              <a:t>–  https://www.saferinternet.org.uk/ </a:t>
            </a:r>
            <a:endParaRPr sz="2000"/>
          </a:p>
          <a:p>
            <a:pPr marL="266700" lvl="0" indent="-266700" algn="l" rtl="0">
              <a:lnSpc>
                <a:spcPct val="110000"/>
              </a:lnSpc>
              <a:spcBef>
                <a:spcPts val="1000"/>
              </a:spcBef>
              <a:spcAft>
                <a:spcPts val="0"/>
              </a:spcAft>
              <a:buClr>
                <a:srgbClr val="000000"/>
              </a:buClr>
              <a:buSzPts val="1260"/>
              <a:buChar char="►"/>
            </a:pPr>
            <a:r>
              <a:rPr lang="en-US" sz="2000" b="1"/>
              <a:t>Relate</a:t>
            </a:r>
            <a:r>
              <a:rPr lang="en-US" sz="2000"/>
              <a:t> – www.relate.org.uk (Help for children and young people section)</a:t>
            </a:r>
            <a:endParaRPr sz="2000"/>
          </a:p>
          <a:p>
            <a:pPr marL="266700" lvl="0" indent="-266700" algn="l" rtl="0">
              <a:lnSpc>
                <a:spcPct val="110000"/>
              </a:lnSpc>
              <a:spcBef>
                <a:spcPts val="1000"/>
              </a:spcBef>
              <a:spcAft>
                <a:spcPts val="0"/>
              </a:spcAft>
              <a:buClr>
                <a:srgbClr val="000000"/>
              </a:buClr>
              <a:buSzPts val="1260"/>
              <a:buChar char="►"/>
            </a:pPr>
            <a:r>
              <a:rPr lang="en-US" sz="2000" b="1"/>
              <a:t>Samaritans</a:t>
            </a:r>
            <a:r>
              <a:rPr lang="en-US" sz="2000"/>
              <a:t> – www.samaritans.org (England, Scotland, Wales)</a:t>
            </a:r>
            <a:endParaRPr sz="2000"/>
          </a:p>
          <a:p>
            <a:pPr marL="266700" lvl="0" indent="-266700" algn="l" rtl="0">
              <a:lnSpc>
                <a:spcPct val="110000"/>
              </a:lnSpc>
              <a:spcBef>
                <a:spcPts val="1000"/>
              </a:spcBef>
              <a:spcAft>
                <a:spcPts val="0"/>
              </a:spcAft>
              <a:buClr>
                <a:srgbClr val="000000"/>
              </a:buClr>
              <a:buSzPts val="1260"/>
              <a:buChar char="►"/>
            </a:pPr>
            <a:r>
              <a:rPr lang="en-US" sz="2000" b="1"/>
              <a:t>Thinkuknow</a:t>
            </a:r>
            <a:r>
              <a:rPr lang="en-US" sz="2000"/>
              <a:t> – www.thinkuknow.co.uk </a:t>
            </a:r>
            <a:endParaRPr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7"/>
        <p:cNvGrpSpPr/>
        <p:nvPr/>
      </p:nvGrpSpPr>
      <p:grpSpPr>
        <a:xfrm>
          <a:off x="0" y="0"/>
          <a:ext cx="0" cy="0"/>
          <a:chOff x="0" y="0"/>
          <a:chExt cx="0" cy="0"/>
        </a:xfrm>
      </p:grpSpPr>
      <p:sp>
        <p:nvSpPr>
          <p:cNvPr id="478" name="Google Shape;478;p41"/>
          <p:cNvSpPr txBox="1">
            <a:spLocks noGrp="1"/>
          </p:cNvSpPr>
          <p:nvPr>
            <p:ph type="body" idx="1"/>
          </p:nvPr>
        </p:nvSpPr>
        <p:spPr>
          <a:xfrm rot="-231305">
            <a:off x="750281" y="1646040"/>
            <a:ext cx="3275221" cy="1400553"/>
          </a:xfrm>
          <a:prstGeom prst="rect">
            <a:avLst/>
          </a:prstGeom>
          <a:solidFill>
            <a:schemeClr val="dk1"/>
          </a:solidFill>
          <a:ln>
            <a:noFill/>
          </a:ln>
        </p:spPr>
        <p:txBody>
          <a:bodyPr spcFirstLastPara="1" wrap="square" lIns="216000" tIns="90000" rIns="216000" bIns="90000" anchor="t" anchorCtr="0">
            <a:spAutoFit/>
          </a:bodyPr>
          <a:lstStyle/>
          <a:p>
            <a:pPr marL="0" lvl="0" indent="0" algn="ctr" rtl="0">
              <a:lnSpc>
                <a:spcPct val="110000"/>
              </a:lnSpc>
              <a:spcBef>
                <a:spcPts val="0"/>
              </a:spcBef>
              <a:spcAft>
                <a:spcPts val="0"/>
              </a:spcAft>
              <a:buClr>
                <a:schemeClr val="lt1"/>
              </a:buClr>
              <a:buSzPts val="3240"/>
              <a:buNone/>
            </a:pPr>
            <a:r>
              <a:rPr lang="en-US"/>
              <a:t>Speaking Up, Speaking Out</a:t>
            </a:r>
            <a:endParaRPr/>
          </a:p>
        </p:txBody>
      </p:sp>
      <p:pic>
        <p:nvPicPr>
          <p:cNvPr id="479" name="Google Shape;479;p41"/>
          <p:cNvPicPr preferRelativeResize="0"/>
          <p:nvPr/>
        </p:nvPicPr>
        <p:blipFill rotWithShape="1">
          <a:blip r:embed="rId3">
            <a:alphaModFix/>
          </a:blip>
          <a:srcRect t="1076" b="1075"/>
          <a:stretch/>
        </p:blipFill>
        <p:spPr>
          <a:xfrm rot="-312499">
            <a:off x="4723632" y="1049147"/>
            <a:ext cx="3755839" cy="351153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2"/>
          <p:cNvSpPr txBox="1">
            <a:spLocks noGrp="1"/>
          </p:cNvSpPr>
          <p:nvPr>
            <p:ph type="title"/>
          </p:nvPr>
        </p:nvSpPr>
        <p:spPr>
          <a:xfrm rot="-269341">
            <a:off x="317802" y="256824"/>
            <a:ext cx="3438019"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Learning Objectives</a:t>
            </a:r>
            <a:endParaRPr/>
          </a:p>
        </p:txBody>
      </p:sp>
      <p:sp>
        <p:nvSpPr>
          <p:cNvPr id="485" name="Google Shape;485;p42"/>
          <p:cNvSpPr txBox="1">
            <a:spLocks noGrp="1"/>
          </p:cNvSpPr>
          <p:nvPr>
            <p:ph type="body" idx="1"/>
          </p:nvPr>
        </p:nvSpPr>
        <p:spPr>
          <a:xfrm>
            <a:off x="263865" y="1068603"/>
            <a:ext cx="3510715" cy="2904014"/>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rgbClr val="000000"/>
              </a:buClr>
              <a:buSzPts val="1260"/>
              <a:buChar char="►"/>
            </a:pPr>
            <a:r>
              <a:rPr lang="en-US" sz="2000"/>
              <a:t>To understand the difference between free speech and hate speech, and how to effectively respond to online hate and abuse</a:t>
            </a:r>
            <a:endParaRPr sz="2000"/>
          </a:p>
        </p:txBody>
      </p:sp>
      <p:sp>
        <p:nvSpPr>
          <p:cNvPr id="486" name="Google Shape;486;p42"/>
          <p:cNvSpPr txBox="1">
            <a:spLocks noGrp="1"/>
          </p:cNvSpPr>
          <p:nvPr>
            <p:ph type="body" idx="2"/>
          </p:nvPr>
        </p:nvSpPr>
        <p:spPr>
          <a:xfrm>
            <a:off x="3945194" y="1068603"/>
            <a:ext cx="5324168" cy="2904014"/>
          </a:xfrm>
          <a:prstGeom prst="rect">
            <a:avLst/>
          </a:prstGeom>
          <a:noFill/>
          <a:ln>
            <a:noFill/>
          </a:ln>
        </p:spPr>
        <p:txBody>
          <a:bodyPr spcFirstLastPara="1" wrap="square" lIns="91425" tIns="45700" rIns="91425" bIns="45700" anchor="t" anchorCtr="0">
            <a:noAutofit/>
          </a:bodyPr>
          <a:lstStyle/>
          <a:p>
            <a:pPr marL="285750" lvl="0" indent="-285750" algn="l" rtl="0">
              <a:lnSpc>
                <a:spcPct val="110000"/>
              </a:lnSpc>
              <a:spcBef>
                <a:spcPts val="0"/>
              </a:spcBef>
              <a:spcAft>
                <a:spcPts val="0"/>
              </a:spcAft>
              <a:buSzPts val="1260"/>
              <a:buChar char="►"/>
            </a:pPr>
            <a:r>
              <a:rPr lang="en-US" sz="2000"/>
              <a:t>Students can define freedom of speech and explain the benefits it offers citizens and wider society;</a:t>
            </a:r>
            <a:endParaRPr sz="2000"/>
          </a:p>
          <a:p>
            <a:pPr marL="285750" lvl="0" indent="-285750" algn="l" rtl="0">
              <a:lnSpc>
                <a:spcPct val="110000"/>
              </a:lnSpc>
              <a:spcBef>
                <a:spcPts val="1000"/>
              </a:spcBef>
              <a:spcAft>
                <a:spcPts val="0"/>
              </a:spcAft>
              <a:buSzPts val="1260"/>
              <a:buChar char="►"/>
            </a:pPr>
            <a:r>
              <a:rPr lang="en-US" sz="2000"/>
              <a:t>Students can define hate speech and identify cases online;</a:t>
            </a:r>
            <a:endParaRPr sz="2000"/>
          </a:p>
          <a:p>
            <a:pPr marL="285750" lvl="0" indent="-285750" algn="l" rtl="0">
              <a:lnSpc>
                <a:spcPct val="110000"/>
              </a:lnSpc>
              <a:spcBef>
                <a:spcPts val="1000"/>
              </a:spcBef>
              <a:spcAft>
                <a:spcPts val="0"/>
              </a:spcAft>
              <a:buSzPts val="1260"/>
              <a:buChar char="►"/>
            </a:pPr>
            <a:r>
              <a:rPr lang="en-US" sz="2000"/>
              <a:t>Students can explain the real-world harm caused by online hate speech for themselves and others;</a:t>
            </a:r>
            <a:endParaRPr sz="2000"/>
          </a:p>
          <a:p>
            <a:pPr marL="285750" lvl="0" indent="-285750" algn="l" rtl="0">
              <a:lnSpc>
                <a:spcPct val="110000"/>
              </a:lnSpc>
              <a:spcBef>
                <a:spcPts val="1000"/>
              </a:spcBef>
              <a:spcAft>
                <a:spcPts val="0"/>
              </a:spcAft>
              <a:buSzPts val="1260"/>
              <a:buChar char="►"/>
            </a:pPr>
            <a:r>
              <a:rPr lang="en-US" sz="2000"/>
              <a:t>Students are confident using  a range of responses to hate speech and verbal abuse online</a:t>
            </a:r>
            <a:endParaRPr sz="2000"/>
          </a:p>
        </p:txBody>
      </p:sp>
      <p:sp>
        <p:nvSpPr>
          <p:cNvPr id="487" name="Google Shape;487;p42"/>
          <p:cNvSpPr txBox="1"/>
          <p:nvPr/>
        </p:nvSpPr>
        <p:spPr>
          <a:xfrm rot="-269341">
            <a:off x="4825776" y="199114"/>
            <a:ext cx="3405173" cy="614084"/>
          </a:xfrm>
          <a:prstGeom prst="rect">
            <a:avLst/>
          </a:prstGeom>
          <a:solidFill>
            <a:schemeClr val="dk1"/>
          </a:solidFill>
          <a:ln>
            <a:noFill/>
          </a:ln>
        </p:spPr>
        <p:txBody>
          <a:bodyPr spcFirstLastPara="1" wrap="square" lIns="144000" tIns="90000" rIns="144000"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a:solidFill>
                  <a:schemeClr val="lt1"/>
                </a:solidFill>
                <a:latin typeface="Arial"/>
                <a:ea typeface="Arial"/>
                <a:cs typeface="Arial"/>
                <a:sym typeface="Arial"/>
              </a:rPr>
              <a:t>Learning Outcomes</a:t>
            </a:r>
            <a:endParaRPr sz="1400" b="0" i="0" u="none" strike="noStrike" cap="none">
              <a:solidFill>
                <a:srgbClr val="000000"/>
              </a:solidFill>
              <a:latin typeface="Arial"/>
              <a:ea typeface="Arial"/>
              <a:cs typeface="Arial"/>
              <a:sym typeface="Arial"/>
            </a:endParaRPr>
          </a:p>
        </p:txBody>
      </p:sp>
      <p:pic>
        <p:nvPicPr>
          <p:cNvPr id="488" name="Google Shape;488;p42"/>
          <p:cNvPicPr preferRelativeResize="0"/>
          <p:nvPr/>
        </p:nvPicPr>
        <p:blipFill rotWithShape="1">
          <a:blip r:embed="rId3">
            <a:alphaModFix/>
          </a:blip>
          <a:srcRect/>
          <a:stretch/>
        </p:blipFill>
        <p:spPr>
          <a:xfrm>
            <a:off x="989793" y="3082413"/>
            <a:ext cx="2784787" cy="156900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3"/>
          <p:cNvSpPr/>
          <p:nvPr/>
        </p:nvSpPr>
        <p:spPr>
          <a:xfrm>
            <a:off x="0" y="0"/>
            <a:ext cx="30981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495" name="Google Shape;495;p43"/>
          <p:cNvSpPr txBox="1">
            <a:spLocks noGrp="1"/>
          </p:cNvSpPr>
          <p:nvPr>
            <p:ph type="title"/>
          </p:nvPr>
        </p:nvSpPr>
        <p:spPr>
          <a:xfrm rot="-269341">
            <a:off x="938430" y="691705"/>
            <a:ext cx="2697847"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 Free Speech</a:t>
            </a:r>
            <a:endParaRPr/>
          </a:p>
        </p:txBody>
      </p:sp>
      <p:sp>
        <p:nvSpPr>
          <p:cNvPr id="496" name="Google Shape;496;p43"/>
          <p:cNvSpPr txBox="1">
            <a:spLocks noGrp="1"/>
          </p:cNvSpPr>
          <p:nvPr>
            <p:ph type="body" idx="1"/>
          </p:nvPr>
        </p:nvSpPr>
        <p:spPr>
          <a:xfrm>
            <a:off x="4176239" y="1991225"/>
            <a:ext cx="4045766" cy="1948357"/>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rgbClr val="000000"/>
              </a:buClr>
              <a:buSzPts val="1620"/>
              <a:buNone/>
            </a:pPr>
            <a:r>
              <a:rPr lang="en-US" sz="2000" b="1"/>
              <a:t>Free speech </a:t>
            </a:r>
            <a:r>
              <a:rPr lang="en-US" sz="2000"/>
              <a:t>is the right to hold opinions, and to receive and share information and ideas freely, without fear of retaliation or censorship by the government. </a:t>
            </a:r>
            <a:endParaRPr sz="1600"/>
          </a:p>
        </p:txBody>
      </p:sp>
      <p:grpSp>
        <p:nvGrpSpPr>
          <p:cNvPr id="497" name="Google Shape;497;p43"/>
          <p:cNvGrpSpPr/>
          <p:nvPr/>
        </p:nvGrpSpPr>
        <p:grpSpPr>
          <a:xfrm>
            <a:off x="3977793" y="735035"/>
            <a:ext cx="537349" cy="370621"/>
            <a:chOff x="3525624" y="612370"/>
            <a:chExt cx="697584" cy="481139"/>
          </a:xfrm>
        </p:grpSpPr>
        <p:sp>
          <p:nvSpPr>
            <p:cNvPr id="498" name="Google Shape;498;p43"/>
            <p:cNvSpPr/>
            <p:nvPr/>
          </p:nvSpPr>
          <p:spPr>
            <a:xfrm>
              <a:off x="3638746" y="612370"/>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499" name="Google Shape;499;p43"/>
            <p:cNvSpPr/>
            <p:nvPr/>
          </p:nvSpPr>
          <p:spPr>
            <a:xfrm>
              <a:off x="3525624" y="734919"/>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pic>
        <p:nvPicPr>
          <p:cNvPr id="500" name="Google Shape;500;p43"/>
          <p:cNvPicPr preferRelativeResize="0"/>
          <p:nvPr/>
        </p:nvPicPr>
        <p:blipFill rotWithShape="1">
          <a:blip r:embed="rId3">
            <a:alphaModFix/>
          </a:blip>
          <a:srcRect r="8658" b="16450"/>
          <a:stretch/>
        </p:blipFill>
        <p:spPr>
          <a:xfrm rot="552156">
            <a:off x="-166378" y="821042"/>
            <a:ext cx="3583500" cy="32779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4"/>
          <p:cNvSpPr txBox="1">
            <a:spLocks noGrp="1"/>
          </p:cNvSpPr>
          <p:nvPr>
            <p:ph type="title"/>
          </p:nvPr>
        </p:nvSpPr>
        <p:spPr>
          <a:xfrm rot="-269367">
            <a:off x="301245" y="541071"/>
            <a:ext cx="3050760" cy="564226"/>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Silent Discussion </a:t>
            </a:r>
            <a:endParaRPr/>
          </a:p>
        </p:txBody>
      </p:sp>
      <p:sp>
        <p:nvSpPr>
          <p:cNvPr id="506" name="Google Shape;506;p44"/>
          <p:cNvSpPr txBox="1">
            <a:spLocks noGrp="1"/>
          </p:cNvSpPr>
          <p:nvPr>
            <p:ph type="body" idx="1"/>
          </p:nvPr>
        </p:nvSpPr>
        <p:spPr>
          <a:xfrm>
            <a:off x="515772" y="1520669"/>
            <a:ext cx="4624978" cy="2369667"/>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0"/>
              </a:spcBef>
              <a:spcAft>
                <a:spcPts val="0"/>
              </a:spcAft>
              <a:buClr>
                <a:srgbClr val="000000"/>
              </a:buClr>
              <a:buSzPts val="1620"/>
              <a:buFont typeface="Arial"/>
              <a:buAutoNum type="arabicPeriod"/>
            </a:pPr>
            <a:r>
              <a:rPr lang="en-US" sz="2000"/>
              <a:t>Walk around the room silently, reading the questions posed on each piece of paper on the desks.</a:t>
            </a:r>
            <a:endParaRPr sz="2000"/>
          </a:p>
          <a:p>
            <a:pPr marL="342900" lvl="0" indent="-342900" algn="l" rtl="0">
              <a:lnSpc>
                <a:spcPct val="110000"/>
              </a:lnSpc>
              <a:spcBef>
                <a:spcPts val="1000"/>
              </a:spcBef>
              <a:spcAft>
                <a:spcPts val="0"/>
              </a:spcAft>
              <a:buClr>
                <a:srgbClr val="000000"/>
              </a:buClr>
              <a:buSzPts val="1620"/>
              <a:buFont typeface="Arial"/>
              <a:buAutoNum type="arabicPeriod"/>
            </a:pPr>
            <a:r>
              <a:rPr lang="en-US" sz="2000"/>
              <a:t>Respond to each question with your own answer.</a:t>
            </a:r>
            <a:endParaRPr sz="2000"/>
          </a:p>
          <a:p>
            <a:pPr marL="342900" lvl="0" indent="-342900" algn="l" rtl="0">
              <a:lnSpc>
                <a:spcPct val="110000"/>
              </a:lnSpc>
              <a:spcBef>
                <a:spcPts val="1000"/>
              </a:spcBef>
              <a:spcAft>
                <a:spcPts val="0"/>
              </a:spcAft>
              <a:buClr>
                <a:srgbClr val="000000"/>
              </a:buClr>
              <a:buSzPts val="1620"/>
              <a:buFont typeface="Arial"/>
              <a:buAutoNum type="arabicPeriod"/>
            </a:pPr>
            <a:r>
              <a:rPr lang="en-US" sz="2000"/>
              <a:t>Then reply to or comment on other people’s responses or questions. </a:t>
            </a:r>
            <a:endParaRPr sz="2000"/>
          </a:p>
        </p:txBody>
      </p:sp>
      <p:pic>
        <p:nvPicPr>
          <p:cNvPr id="507" name="Google Shape;507;p44"/>
          <p:cNvPicPr preferRelativeResize="0"/>
          <p:nvPr/>
        </p:nvPicPr>
        <p:blipFill rotWithShape="1">
          <a:blip r:embed="rId3">
            <a:alphaModFix/>
          </a:blip>
          <a:srcRect l="-968" t="-7457" r="-978" b="-7456"/>
          <a:stretch/>
        </p:blipFill>
        <p:spPr>
          <a:xfrm rot="552152">
            <a:off x="6028302" y="2859731"/>
            <a:ext cx="2538695" cy="2322186"/>
          </a:xfrm>
          <a:prstGeom prst="rect">
            <a:avLst/>
          </a:prstGeom>
          <a:noFill/>
          <a:ln>
            <a:noFill/>
          </a:ln>
        </p:spPr>
      </p:pic>
      <p:pic>
        <p:nvPicPr>
          <p:cNvPr id="508" name="Google Shape;508;p44"/>
          <p:cNvPicPr preferRelativeResize="0"/>
          <p:nvPr/>
        </p:nvPicPr>
        <p:blipFill rotWithShape="1">
          <a:blip r:embed="rId4">
            <a:alphaModFix/>
          </a:blip>
          <a:srcRect l="-1461" t="-989" r="-1440" b="-978"/>
          <a:stretch/>
        </p:blipFill>
        <p:spPr>
          <a:xfrm rot="-655009">
            <a:off x="6534418" y="242014"/>
            <a:ext cx="1112464" cy="1162325"/>
          </a:xfrm>
          <a:prstGeom prst="rect">
            <a:avLst/>
          </a:prstGeom>
          <a:noFill/>
          <a:ln>
            <a:noFill/>
          </a:ln>
        </p:spPr>
      </p:pic>
      <p:pic>
        <p:nvPicPr>
          <p:cNvPr id="509" name="Google Shape;509;p44"/>
          <p:cNvPicPr preferRelativeResize="0"/>
          <p:nvPr/>
        </p:nvPicPr>
        <p:blipFill rotWithShape="1">
          <a:blip r:embed="rId5">
            <a:alphaModFix/>
          </a:blip>
          <a:srcRect l="-4885" t="-2499" r="-4896" b="-2507"/>
          <a:stretch/>
        </p:blipFill>
        <p:spPr>
          <a:xfrm rot="585754">
            <a:off x="5992539" y="1614981"/>
            <a:ext cx="1221272" cy="1275390"/>
          </a:xfrm>
          <a:prstGeom prst="rect">
            <a:avLst/>
          </a:prstGeom>
          <a:noFill/>
          <a:ln>
            <a:noFill/>
          </a:ln>
        </p:spPr>
      </p:pic>
      <p:pic>
        <p:nvPicPr>
          <p:cNvPr id="510" name="Google Shape;510;p44"/>
          <p:cNvPicPr preferRelativeResize="0"/>
          <p:nvPr/>
        </p:nvPicPr>
        <p:blipFill rotWithShape="1">
          <a:blip r:embed="rId6">
            <a:alphaModFix/>
          </a:blip>
          <a:srcRect t="913" b="911"/>
          <a:stretch/>
        </p:blipFill>
        <p:spPr>
          <a:xfrm rot="-655012">
            <a:off x="7543433" y="1309362"/>
            <a:ext cx="962435" cy="10055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5"/>
          <p:cNvSpPr/>
          <p:nvPr/>
        </p:nvSpPr>
        <p:spPr>
          <a:xfrm>
            <a:off x="0" y="0"/>
            <a:ext cx="30981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517" name="Google Shape;517;p45"/>
          <p:cNvSpPr txBox="1">
            <a:spLocks noGrp="1"/>
          </p:cNvSpPr>
          <p:nvPr>
            <p:ph type="body" idx="1"/>
          </p:nvPr>
        </p:nvSpPr>
        <p:spPr>
          <a:xfrm>
            <a:off x="4004930" y="1597571"/>
            <a:ext cx="4045766" cy="1948357"/>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rgbClr val="000000"/>
              </a:buClr>
              <a:buSzPts val="1800"/>
              <a:buNone/>
            </a:pPr>
            <a:r>
              <a:rPr lang="en-US" sz="2000"/>
              <a:t>“Should we communicate to people online in the same way we communicate in the real world?”</a:t>
            </a:r>
            <a:endParaRPr sz="2000"/>
          </a:p>
        </p:txBody>
      </p:sp>
      <p:pic>
        <p:nvPicPr>
          <p:cNvPr id="518" name="Google Shape;518;p45"/>
          <p:cNvPicPr preferRelativeResize="0"/>
          <p:nvPr/>
        </p:nvPicPr>
        <p:blipFill rotWithShape="1">
          <a:blip r:embed="rId3">
            <a:alphaModFix/>
          </a:blip>
          <a:srcRect l="-3282" t="-2289" r="-3304" b="-2267"/>
          <a:stretch/>
        </p:blipFill>
        <p:spPr>
          <a:xfrm rot="552163">
            <a:off x="996788" y="1950284"/>
            <a:ext cx="2486024" cy="2274058"/>
          </a:xfrm>
          <a:prstGeom prst="rect">
            <a:avLst/>
          </a:prstGeom>
          <a:noFill/>
          <a:ln>
            <a:noFill/>
          </a:ln>
        </p:spPr>
      </p:pic>
      <p:sp>
        <p:nvSpPr>
          <p:cNvPr id="519" name="Google Shape;519;p45"/>
          <p:cNvSpPr txBox="1">
            <a:spLocks noGrp="1"/>
          </p:cNvSpPr>
          <p:nvPr>
            <p:ph type="title"/>
          </p:nvPr>
        </p:nvSpPr>
        <p:spPr>
          <a:xfrm rot="-269341">
            <a:off x="1124102" y="582324"/>
            <a:ext cx="2549844"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Key Question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6"/>
          <p:cNvSpPr/>
          <p:nvPr/>
        </p:nvSpPr>
        <p:spPr>
          <a:xfrm>
            <a:off x="0" y="0"/>
            <a:ext cx="30981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526" name="Google Shape;526;p46"/>
          <p:cNvSpPr txBox="1">
            <a:spLocks noGrp="1"/>
          </p:cNvSpPr>
          <p:nvPr>
            <p:ph type="body" idx="1"/>
          </p:nvPr>
        </p:nvSpPr>
        <p:spPr>
          <a:xfrm>
            <a:off x="4038277" y="1958073"/>
            <a:ext cx="4778123" cy="1948357"/>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rgbClr val="000000"/>
              </a:buClr>
              <a:buSzPts val="1620"/>
              <a:buNone/>
            </a:pPr>
            <a:r>
              <a:rPr lang="en-US" sz="2000" b="1" dirty="0"/>
              <a:t>Hate speech </a:t>
            </a:r>
            <a:r>
              <a:rPr lang="en-US" sz="2000" dirty="0"/>
              <a:t>attacks a person or group based on their race, religion, </a:t>
            </a:r>
            <a:r>
              <a:rPr lang="en-US" sz="2000" dirty="0" smtClean="0"/>
              <a:t>sexual </a:t>
            </a:r>
            <a:r>
              <a:rPr lang="en-US" sz="2000" dirty="0"/>
              <a:t>orientation, gender identity, and/or physical and mental abilities.</a:t>
            </a:r>
            <a:endParaRPr sz="2000" dirty="0"/>
          </a:p>
          <a:p>
            <a:pPr marL="0" lvl="0" indent="0" algn="l" rtl="0">
              <a:lnSpc>
                <a:spcPct val="110000"/>
              </a:lnSpc>
              <a:spcBef>
                <a:spcPts val="1000"/>
              </a:spcBef>
              <a:spcAft>
                <a:spcPts val="0"/>
              </a:spcAft>
              <a:buClr>
                <a:srgbClr val="000000"/>
              </a:buClr>
              <a:buSzPts val="1620"/>
              <a:buNone/>
            </a:pPr>
            <a:r>
              <a:rPr lang="en-US" sz="2000" dirty="0"/>
              <a:t> These are sometimes referred to as ‘protected characteristics’, i.e. things about an individual which cannot be changed, are central to their identity or ‘make a person who they are’. As such, abusing someone or discriminating against them because of these factors is prejudiced and unfair. </a:t>
            </a:r>
            <a:endParaRPr sz="1600" dirty="0"/>
          </a:p>
        </p:txBody>
      </p:sp>
      <p:grpSp>
        <p:nvGrpSpPr>
          <p:cNvPr id="527" name="Google Shape;527;p46"/>
          <p:cNvGrpSpPr/>
          <p:nvPr/>
        </p:nvGrpSpPr>
        <p:grpSpPr>
          <a:xfrm>
            <a:off x="3881509" y="380011"/>
            <a:ext cx="537329" cy="370608"/>
            <a:chOff x="3525624" y="612370"/>
            <a:chExt cx="697584" cy="481139"/>
          </a:xfrm>
        </p:grpSpPr>
        <p:sp>
          <p:nvSpPr>
            <p:cNvPr id="528" name="Google Shape;528;p46"/>
            <p:cNvSpPr/>
            <p:nvPr/>
          </p:nvSpPr>
          <p:spPr>
            <a:xfrm>
              <a:off x="3638746" y="612370"/>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9" name="Google Shape;529;p46"/>
            <p:cNvSpPr/>
            <p:nvPr/>
          </p:nvSpPr>
          <p:spPr>
            <a:xfrm>
              <a:off x="3525624" y="734919"/>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sp>
        <p:nvSpPr>
          <p:cNvPr id="530" name="Google Shape;530;p46"/>
          <p:cNvSpPr txBox="1"/>
          <p:nvPr/>
        </p:nvSpPr>
        <p:spPr>
          <a:xfrm rot="-269341">
            <a:off x="1299737" y="449702"/>
            <a:ext cx="2383486" cy="614084"/>
          </a:xfrm>
          <a:prstGeom prst="rect">
            <a:avLst/>
          </a:prstGeom>
          <a:solidFill>
            <a:schemeClr val="dk1"/>
          </a:solidFill>
          <a:ln>
            <a:noFill/>
          </a:ln>
        </p:spPr>
        <p:txBody>
          <a:bodyPr spcFirstLastPara="1" wrap="square" lIns="144000" tIns="90000" rIns="144000"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a:solidFill>
                  <a:schemeClr val="lt1"/>
                </a:solidFill>
                <a:latin typeface="Arial"/>
                <a:ea typeface="Arial"/>
                <a:cs typeface="Arial"/>
                <a:sym typeface="Arial"/>
              </a:rPr>
              <a:t>Hate Speech</a:t>
            </a:r>
            <a:endParaRPr sz="1400" b="0" i="0" u="none" strike="noStrike" cap="none">
              <a:solidFill>
                <a:srgbClr val="000000"/>
              </a:solidFill>
              <a:latin typeface="Arial"/>
              <a:ea typeface="Arial"/>
              <a:cs typeface="Arial"/>
              <a:sym typeface="Arial"/>
            </a:endParaRPr>
          </a:p>
        </p:txBody>
      </p:sp>
      <p:pic>
        <p:nvPicPr>
          <p:cNvPr id="531" name="Google Shape;531;p46"/>
          <p:cNvPicPr preferRelativeResize="0"/>
          <p:nvPr/>
        </p:nvPicPr>
        <p:blipFill rotWithShape="1">
          <a:blip r:embed="rId3">
            <a:alphaModFix/>
          </a:blip>
          <a:srcRect t="1074" b="1075"/>
          <a:stretch/>
        </p:blipFill>
        <p:spPr>
          <a:xfrm rot="-312499">
            <a:off x="504741" y="1349245"/>
            <a:ext cx="3237595" cy="302701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47"/>
          <p:cNvPicPr preferRelativeResize="0"/>
          <p:nvPr/>
        </p:nvPicPr>
        <p:blipFill rotWithShape="1">
          <a:blip r:embed="rId3">
            <a:alphaModFix/>
          </a:blip>
          <a:srcRect/>
          <a:stretch/>
        </p:blipFill>
        <p:spPr>
          <a:xfrm>
            <a:off x="5344443" y="2025295"/>
            <a:ext cx="3125178" cy="2596821"/>
          </a:xfrm>
          <a:prstGeom prst="rect">
            <a:avLst/>
          </a:prstGeom>
          <a:noFill/>
          <a:ln>
            <a:noFill/>
          </a:ln>
        </p:spPr>
      </p:pic>
      <p:sp>
        <p:nvSpPr>
          <p:cNvPr id="538" name="Google Shape;538;p47"/>
          <p:cNvSpPr txBox="1">
            <a:spLocks noGrp="1"/>
          </p:cNvSpPr>
          <p:nvPr>
            <p:ph type="title"/>
          </p:nvPr>
        </p:nvSpPr>
        <p:spPr>
          <a:xfrm rot="-269360">
            <a:off x="459660" y="185619"/>
            <a:ext cx="2487432" cy="668641"/>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Case Studies</a:t>
            </a:r>
            <a:endParaRPr/>
          </a:p>
        </p:txBody>
      </p:sp>
      <p:sp>
        <p:nvSpPr>
          <p:cNvPr id="539" name="Google Shape;539;p47"/>
          <p:cNvSpPr txBox="1">
            <a:spLocks noGrp="1"/>
          </p:cNvSpPr>
          <p:nvPr>
            <p:ph type="body" idx="1"/>
          </p:nvPr>
        </p:nvSpPr>
        <p:spPr>
          <a:xfrm>
            <a:off x="316143" y="1021972"/>
            <a:ext cx="4054642"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FBA000"/>
              </a:buClr>
              <a:buSzPts val="1440"/>
              <a:buNone/>
            </a:pPr>
            <a:r>
              <a:rPr lang="en-US" sz="2000">
                <a:solidFill>
                  <a:srgbClr val="FBA000"/>
                </a:solidFill>
              </a:rPr>
              <a:t>In your new groups, read through </a:t>
            </a:r>
            <a:br>
              <a:rPr lang="en-US" sz="2000">
                <a:solidFill>
                  <a:srgbClr val="FBA000"/>
                </a:solidFill>
              </a:rPr>
            </a:br>
            <a:r>
              <a:rPr lang="en-US" sz="2000">
                <a:solidFill>
                  <a:srgbClr val="FBA000"/>
                </a:solidFill>
              </a:rPr>
              <a:t>your case studies and discuss:</a:t>
            </a:r>
            <a:endParaRPr sz="2000">
              <a:solidFill>
                <a:srgbClr val="FBA000"/>
              </a:solidFill>
            </a:endParaRPr>
          </a:p>
          <a:p>
            <a:pPr marL="266700" lvl="0" indent="-266700" algn="l" rtl="0">
              <a:lnSpc>
                <a:spcPct val="110000"/>
              </a:lnSpc>
              <a:spcBef>
                <a:spcPts val="1000"/>
              </a:spcBef>
              <a:spcAft>
                <a:spcPts val="0"/>
              </a:spcAft>
              <a:buClr>
                <a:schemeClr val="dk1"/>
              </a:buClr>
              <a:buSzPts val="1440"/>
              <a:buChar char="►"/>
            </a:pPr>
            <a:r>
              <a:rPr lang="en-US" sz="2000">
                <a:solidFill>
                  <a:schemeClr val="dk1"/>
                </a:solidFill>
              </a:rPr>
              <a:t>how someone should respond if presented with these scenarios in reality</a:t>
            </a:r>
            <a:endParaRPr sz="2000"/>
          </a:p>
          <a:p>
            <a:pPr marL="266700" lvl="0" indent="-266700" algn="l" rtl="0">
              <a:lnSpc>
                <a:spcPct val="110000"/>
              </a:lnSpc>
              <a:spcBef>
                <a:spcPts val="1000"/>
              </a:spcBef>
              <a:spcAft>
                <a:spcPts val="0"/>
              </a:spcAft>
              <a:buClr>
                <a:schemeClr val="dk1"/>
              </a:buClr>
              <a:buSzPts val="1440"/>
              <a:buChar char="►"/>
            </a:pPr>
            <a:r>
              <a:rPr lang="en-US" sz="2000">
                <a:solidFill>
                  <a:schemeClr val="dk1"/>
                </a:solidFill>
              </a:rPr>
              <a:t>the impact the scenarios could have on individuals involved</a:t>
            </a:r>
            <a:endParaRPr sz="2000"/>
          </a:p>
          <a:p>
            <a:pPr marL="266700" lvl="0" indent="-266700" algn="l" rtl="0">
              <a:lnSpc>
                <a:spcPct val="110000"/>
              </a:lnSpc>
              <a:spcBef>
                <a:spcPts val="1000"/>
              </a:spcBef>
              <a:spcAft>
                <a:spcPts val="0"/>
              </a:spcAft>
              <a:buClr>
                <a:schemeClr val="dk1"/>
              </a:buClr>
              <a:buSzPts val="1440"/>
              <a:buChar char="►"/>
            </a:pPr>
            <a:r>
              <a:rPr lang="en-US" sz="2000">
                <a:solidFill>
                  <a:schemeClr val="dk1"/>
                </a:solidFill>
              </a:rPr>
              <a:t>the impact the scenarios could have on wider society </a:t>
            </a:r>
            <a:endParaRPr sz="2000"/>
          </a:p>
        </p:txBody>
      </p:sp>
      <p:pic>
        <p:nvPicPr>
          <p:cNvPr id="540" name="Google Shape;540;p47"/>
          <p:cNvPicPr preferRelativeResize="0"/>
          <p:nvPr/>
        </p:nvPicPr>
        <p:blipFill rotWithShape="1">
          <a:blip r:embed="rId4">
            <a:alphaModFix/>
          </a:blip>
          <a:srcRect/>
          <a:stretch/>
        </p:blipFill>
        <p:spPr>
          <a:xfrm>
            <a:off x="4628730" y="510466"/>
            <a:ext cx="3284226" cy="3824775"/>
          </a:xfrm>
          <a:prstGeom prst="rect">
            <a:avLst/>
          </a:prstGeom>
          <a:noFill/>
          <a:ln>
            <a:noFill/>
          </a:ln>
        </p:spPr>
      </p:pic>
      <p:sp>
        <p:nvSpPr>
          <p:cNvPr id="541" name="Google Shape;541;p47"/>
          <p:cNvSpPr txBox="1"/>
          <p:nvPr/>
        </p:nvSpPr>
        <p:spPr>
          <a:xfrm>
            <a:off x="4728864" y="618846"/>
            <a:ext cx="3083958" cy="197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You see a debate taking place in the comments section under an image of a footballer, about whether male or female players should be paid the same amount of money.</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8"/>
          <p:cNvSpPr txBox="1">
            <a:spLocks noGrp="1"/>
          </p:cNvSpPr>
          <p:nvPr>
            <p:ph type="title"/>
          </p:nvPr>
        </p:nvSpPr>
        <p:spPr>
          <a:xfrm rot="-269341">
            <a:off x="320286" y="477982"/>
            <a:ext cx="2923666"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How to respond</a:t>
            </a:r>
            <a:endParaRPr/>
          </a:p>
        </p:txBody>
      </p:sp>
      <p:sp>
        <p:nvSpPr>
          <p:cNvPr id="548" name="Google Shape;548;p48"/>
          <p:cNvSpPr/>
          <p:nvPr/>
        </p:nvSpPr>
        <p:spPr>
          <a:xfrm>
            <a:off x="4047606" y="1272444"/>
            <a:ext cx="1048800" cy="10488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549" name="Google Shape;549;p48"/>
          <p:cNvSpPr/>
          <p:nvPr/>
        </p:nvSpPr>
        <p:spPr>
          <a:xfrm>
            <a:off x="6524744" y="1272444"/>
            <a:ext cx="1048800" cy="10488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550" name="Google Shape;550;p48"/>
          <p:cNvSpPr/>
          <p:nvPr/>
        </p:nvSpPr>
        <p:spPr>
          <a:xfrm>
            <a:off x="5223944" y="3046487"/>
            <a:ext cx="1048800" cy="10488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551" name="Google Shape;551;p48"/>
          <p:cNvSpPr/>
          <p:nvPr/>
        </p:nvSpPr>
        <p:spPr>
          <a:xfrm>
            <a:off x="2728919" y="3046487"/>
            <a:ext cx="1048800" cy="10488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552" name="Google Shape;552;p48"/>
          <p:cNvSpPr/>
          <p:nvPr/>
        </p:nvSpPr>
        <p:spPr>
          <a:xfrm>
            <a:off x="1570456" y="1305919"/>
            <a:ext cx="1048800" cy="10488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pic>
        <p:nvPicPr>
          <p:cNvPr id="553" name="Google Shape;553;p48"/>
          <p:cNvPicPr preferRelativeResize="0"/>
          <p:nvPr/>
        </p:nvPicPr>
        <p:blipFill rotWithShape="1">
          <a:blip r:embed="rId3">
            <a:alphaModFix/>
          </a:blip>
          <a:srcRect/>
          <a:stretch/>
        </p:blipFill>
        <p:spPr>
          <a:xfrm>
            <a:off x="6513581" y="1261294"/>
            <a:ext cx="1071116" cy="1071099"/>
          </a:xfrm>
          <a:prstGeom prst="rect">
            <a:avLst/>
          </a:prstGeom>
          <a:noFill/>
          <a:ln>
            <a:noFill/>
          </a:ln>
        </p:spPr>
      </p:pic>
      <p:pic>
        <p:nvPicPr>
          <p:cNvPr id="554" name="Google Shape;554;p48"/>
          <p:cNvPicPr preferRelativeResize="0"/>
          <p:nvPr/>
        </p:nvPicPr>
        <p:blipFill rotWithShape="1">
          <a:blip r:embed="rId4">
            <a:alphaModFix/>
          </a:blip>
          <a:srcRect/>
          <a:stretch/>
        </p:blipFill>
        <p:spPr>
          <a:xfrm>
            <a:off x="4003582" y="1261294"/>
            <a:ext cx="1136847" cy="1138050"/>
          </a:xfrm>
          <a:prstGeom prst="rect">
            <a:avLst/>
          </a:prstGeom>
          <a:noFill/>
          <a:ln>
            <a:noFill/>
          </a:ln>
        </p:spPr>
      </p:pic>
      <p:pic>
        <p:nvPicPr>
          <p:cNvPr id="555" name="Google Shape;555;p48"/>
          <p:cNvPicPr preferRelativeResize="0"/>
          <p:nvPr/>
        </p:nvPicPr>
        <p:blipFill rotWithShape="1">
          <a:blip r:embed="rId5">
            <a:alphaModFix/>
          </a:blip>
          <a:srcRect/>
          <a:stretch/>
        </p:blipFill>
        <p:spPr>
          <a:xfrm>
            <a:off x="5179343" y="3001862"/>
            <a:ext cx="1138050" cy="1138050"/>
          </a:xfrm>
          <a:prstGeom prst="rect">
            <a:avLst/>
          </a:prstGeom>
          <a:noFill/>
          <a:ln>
            <a:noFill/>
          </a:ln>
        </p:spPr>
      </p:pic>
      <p:pic>
        <p:nvPicPr>
          <p:cNvPr id="556" name="Google Shape;556;p48"/>
          <p:cNvPicPr preferRelativeResize="0"/>
          <p:nvPr/>
        </p:nvPicPr>
        <p:blipFill rotWithShape="1">
          <a:blip r:embed="rId6">
            <a:alphaModFix/>
          </a:blip>
          <a:srcRect/>
          <a:stretch/>
        </p:blipFill>
        <p:spPr>
          <a:xfrm>
            <a:off x="2751243" y="3001862"/>
            <a:ext cx="1138050" cy="1138050"/>
          </a:xfrm>
          <a:prstGeom prst="rect">
            <a:avLst/>
          </a:prstGeom>
          <a:noFill/>
          <a:ln>
            <a:noFill/>
          </a:ln>
        </p:spPr>
      </p:pic>
      <p:sp>
        <p:nvSpPr>
          <p:cNvPr id="557" name="Google Shape;557;p48"/>
          <p:cNvSpPr txBox="1"/>
          <p:nvPr/>
        </p:nvSpPr>
        <p:spPr>
          <a:xfrm>
            <a:off x="1090756" y="2399344"/>
            <a:ext cx="20082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2000" b="0" i="0" u="none" strike="noStrike" cap="none">
                <a:solidFill>
                  <a:schemeClr val="dk1"/>
                </a:solidFill>
                <a:latin typeface="Arial"/>
                <a:ea typeface="Arial"/>
                <a:cs typeface="Arial"/>
                <a:sym typeface="Arial"/>
              </a:rPr>
              <a:t>Flag or Report</a:t>
            </a:r>
            <a:endParaRPr sz="2000" b="0" i="0" u="none" strike="noStrike" cap="none">
              <a:solidFill>
                <a:schemeClr val="dk1"/>
              </a:solidFill>
              <a:latin typeface="Arial"/>
              <a:ea typeface="Arial"/>
              <a:cs typeface="Arial"/>
              <a:sym typeface="Arial"/>
            </a:endParaRPr>
          </a:p>
        </p:txBody>
      </p:sp>
      <p:sp>
        <p:nvSpPr>
          <p:cNvPr id="558" name="Google Shape;558;p48"/>
          <p:cNvSpPr txBox="1"/>
          <p:nvPr/>
        </p:nvSpPr>
        <p:spPr>
          <a:xfrm>
            <a:off x="3567906" y="2399344"/>
            <a:ext cx="20082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2000" b="0" i="0" u="none" strike="noStrike" cap="none">
                <a:solidFill>
                  <a:schemeClr val="dk1"/>
                </a:solidFill>
                <a:latin typeface="Arial"/>
                <a:ea typeface="Arial"/>
                <a:cs typeface="Arial"/>
                <a:sym typeface="Arial"/>
              </a:rPr>
              <a:t>Respond</a:t>
            </a:r>
            <a:endParaRPr sz="2000" b="0" i="0" u="none" strike="noStrike" cap="none">
              <a:solidFill>
                <a:schemeClr val="dk1"/>
              </a:solidFill>
              <a:latin typeface="Arial"/>
              <a:ea typeface="Arial"/>
              <a:cs typeface="Arial"/>
              <a:sym typeface="Arial"/>
            </a:endParaRPr>
          </a:p>
        </p:txBody>
      </p:sp>
      <p:sp>
        <p:nvSpPr>
          <p:cNvPr id="559" name="Google Shape;559;p48"/>
          <p:cNvSpPr txBox="1"/>
          <p:nvPr/>
        </p:nvSpPr>
        <p:spPr>
          <a:xfrm>
            <a:off x="6045044" y="2399344"/>
            <a:ext cx="20082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2000" b="0" i="0" u="none" strike="noStrike" cap="none">
                <a:solidFill>
                  <a:schemeClr val="dk1"/>
                </a:solidFill>
                <a:latin typeface="Arial"/>
                <a:ea typeface="Arial"/>
                <a:cs typeface="Arial"/>
                <a:sym typeface="Arial"/>
              </a:rPr>
              <a:t>Block</a:t>
            </a:r>
            <a:endParaRPr sz="1800" b="0" i="0" u="none" strike="noStrike" cap="none">
              <a:solidFill>
                <a:schemeClr val="dk1"/>
              </a:solidFill>
              <a:latin typeface="Arial"/>
              <a:ea typeface="Arial"/>
              <a:cs typeface="Arial"/>
              <a:sym typeface="Arial"/>
            </a:endParaRPr>
          </a:p>
        </p:txBody>
      </p:sp>
      <p:sp>
        <p:nvSpPr>
          <p:cNvPr id="560" name="Google Shape;560;p48"/>
          <p:cNvSpPr txBox="1"/>
          <p:nvPr/>
        </p:nvSpPr>
        <p:spPr>
          <a:xfrm>
            <a:off x="2249219" y="4139912"/>
            <a:ext cx="20082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2000" b="0" i="0" u="none" strike="noStrike" cap="none">
                <a:solidFill>
                  <a:schemeClr val="dk1"/>
                </a:solidFill>
                <a:latin typeface="Arial"/>
                <a:ea typeface="Arial"/>
                <a:cs typeface="Arial"/>
                <a:sym typeface="Arial"/>
              </a:rPr>
              <a:t>Ignore</a:t>
            </a:r>
            <a:endParaRPr sz="2000" b="0" i="0" u="none" strike="noStrike" cap="none">
              <a:solidFill>
                <a:schemeClr val="dk1"/>
              </a:solidFill>
              <a:latin typeface="Arial"/>
              <a:ea typeface="Arial"/>
              <a:cs typeface="Arial"/>
              <a:sym typeface="Arial"/>
            </a:endParaRPr>
          </a:p>
        </p:txBody>
      </p:sp>
      <p:sp>
        <p:nvSpPr>
          <p:cNvPr id="561" name="Google Shape;561;p48"/>
          <p:cNvSpPr txBox="1"/>
          <p:nvPr/>
        </p:nvSpPr>
        <p:spPr>
          <a:xfrm>
            <a:off x="4141694" y="4139912"/>
            <a:ext cx="32133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2000" b="0" i="0" u="none" strike="noStrike" cap="none">
                <a:solidFill>
                  <a:schemeClr val="dk1"/>
                </a:solidFill>
                <a:latin typeface="Arial"/>
                <a:ea typeface="Arial"/>
                <a:cs typeface="Arial"/>
                <a:sym typeface="Arial"/>
              </a:rPr>
              <a:t>Counter with positivity</a:t>
            </a:r>
            <a:endParaRPr sz="2000" b="0" i="0" u="none" strike="noStrike" cap="none">
              <a:solidFill>
                <a:schemeClr val="dk1"/>
              </a:solidFill>
              <a:latin typeface="Arial"/>
              <a:ea typeface="Arial"/>
              <a:cs typeface="Arial"/>
              <a:sym typeface="Arial"/>
            </a:endParaRPr>
          </a:p>
        </p:txBody>
      </p:sp>
      <p:pic>
        <p:nvPicPr>
          <p:cNvPr id="562" name="Google Shape;562;p48"/>
          <p:cNvPicPr preferRelativeResize="0"/>
          <p:nvPr/>
        </p:nvPicPr>
        <p:blipFill rotWithShape="1">
          <a:blip r:embed="rId7">
            <a:alphaModFix/>
          </a:blip>
          <a:srcRect/>
          <a:stretch/>
        </p:blipFill>
        <p:spPr>
          <a:xfrm>
            <a:off x="1525831" y="1261294"/>
            <a:ext cx="1138050" cy="11380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9"/>
          <p:cNvSpPr txBox="1">
            <a:spLocks noGrp="1"/>
          </p:cNvSpPr>
          <p:nvPr>
            <p:ph type="title"/>
          </p:nvPr>
        </p:nvSpPr>
        <p:spPr>
          <a:xfrm rot="-269341">
            <a:off x="394569" y="209110"/>
            <a:ext cx="2571026"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In your groups</a:t>
            </a:r>
            <a:endParaRPr/>
          </a:p>
        </p:txBody>
      </p:sp>
      <p:sp>
        <p:nvSpPr>
          <p:cNvPr id="569" name="Google Shape;569;p49"/>
          <p:cNvSpPr txBox="1">
            <a:spLocks noGrp="1"/>
          </p:cNvSpPr>
          <p:nvPr>
            <p:ph type="body" idx="1"/>
          </p:nvPr>
        </p:nvSpPr>
        <p:spPr>
          <a:xfrm>
            <a:off x="250725" y="1075550"/>
            <a:ext cx="3972300" cy="2904000"/>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rgbClr val="FBA000"/>
              </a:buClr>
              <a:buSzPts val="1260"/>
              <a:buChar char="►"/>
            </a:pPr>
            <a:r>
              <a:rPr lang="en-US" sz="2000">
                <a:solidFill>
                  <a:srgbClr val="FBA000"/>
                </a:solidFill>
              </a:rPr>
              <a:t>Read through your nine statements</a:t>
            </a:r>
            <a:endParaRPr sz="2000"/>
          </a:p>
          <a:p>
            <a:pPr marL="266700" lvl="0" indent="-266700" algn="l" rtl="0">
              <a:lnSpc>
                <a:spcPct val="110000"/>
              </a:lnSpc>
              <a:spcBef>
                <a:spcPts val="1000"/>
              </a:spcBef>
              <a:spcAft>
                <a:spcPts val="0"/>
              </a:spcAft>
              <a:buClr>
                <a:srgbClr val="FBA000"/>
              </a:buClr>
              <a:buSzPts val="1260"/>
              <a:buChar char="►"/>
            </a:pPr>
            <a:r>
              <a:rPr lang="en-US" sz="2000">
                <a:solidFill>
                  <a:srgbClr val="FBA000"/>
                </a:solidFill>
              </a:rPr>
              <a:t>Arrange them into a diamond shape, in order of how far </a:t>
            </a:r>
            <a:br>
              <a:rPr lang="en-US" sz="2000">
                <a:solidFill>
                  <a:srgbClr val="FBA000"/>
                </a:solidFill>
              </a:rPr>
            </a:br>
            <a:r>
              <a:rPr lang="en-US" sz="2000">
                <a:solidFill>
                  <a:srgbClr val="FBA000"/>
                </a:solidFill>
              </a:rPr>
              <a:t>you agree with them!</a:t>
            </a:r>
            <a:endParaRPr sz="2000"/>
          </a:p>
          <a:p>
            <a:pPr marL="0" lvl="0" indent="0" algn="l" rtl="0">
              <a:lnSpc>
                <a:spcPct val="110000"/>
              </a:lnSpc>
              <a:spcBef>
                <a:spcPts val="1000"/>
              </a:spcBef>
              <a:spcAft>
                <a:spcPts val="0"/>
              </a:spcAft>
              <a:buClr>
                <a:srgbClr val="000000"/>
              </a:buClr>
              <a:buSzPts val="1260"/>
              <a:buNone/>
            </a:pPr>
            <a:r>
              <a:rPr lang="en-US" sz="2000"/>
              <a:t>Remember – the statement you </a:t>
            </a:r>
            <a:br>
              <a:rPr lang="en-US" sz="2000"/>
            </a:br>
            <a:r>
              <a:rPr lang="en-US" sz="2000"/>
              <a:t>agree with the most goes at the top, the one you disagree with the most goes at the bottom.</a:t>
            </a:r>
            <a:endParaRPr sz="2000"/>
          </a:p>
        </p:txBody>
      </p:sp>
      <p:grpSp>
        <p:nvGrpSpPr>
          <p:cNvPr id="570" name="Google Shape;570;p49"/>
          <p:cNvGrpSpPr/>
          <p:nvPr/>
        </p:nvGrpSpPr>
        <p:grpSpPr>
          <a:xfrm>
            <a:off x="4222993" y="922866"/>
            <a:ext cx="4639939" cy="3347915"/>
            <a:chOff x="3926518" y="922866"/>
            <a:chExt cx="4639939" cy="3347915"/>
          </a:xfrm>
        </p:grpSpPr>
        <p:sp>
          <p:nvSpPr>
            <p:cNvPr id="571" name="Google Shape;571;p49"/>
            <p:cNvSpPr txBox="1"/>
            <p:nvPr/>
          </p:nvSpPr>
          <p:spPr>
            <a:xfrm>
              <a:off x="6332764" y="1582475"/>
              <a:ext cx="1796499" cy="580514"/>
            </a:xfrm>
            <a:prstGeom prst="rect">
              <a:avLst/>
            </a:prstGeom>
            <a:solidFill>
              <a:schemeClr val="dk1"/>
            </a:solidFill>
            <a:ln>
              <a:noFill/>
            </a:ln>
          </p:spPr>
          <p:txBody>
            <a:bodyPr spcFirstLastPara="1" wrap="square" lIns="90000" tIns="72000" rIns="90000" bIns="720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Statement #3</a:t>
              </a:r>
              <a:endParaRPr sz="1400" b="0" i="0" u="none" strike="noStrike" cap="none">
                <a:solidFill>
                  <a:srgbClr val="000000"/>
                </a:solidFill>
                <a:latin typeface="Arial"/>
                <a:ea typeface="Arial"/>
                <a:cs typeface="Arial"/>
                <a:sym typeface="Arial"/>
              </a:endParaRPr>
            </a:p>
          </p:txBody>
        </p:sp>
        <p:sp>
          <p:nvSpPr>
            <p:cNvPr id="572" name="Google Shape;572;p49"/>
            <p:cNvSpPr txBox="1"/>
            <p:nvPr/>
          </p:nvSpPr>
          <p:spPr>
            <a:xfrm>
              <a:off x="3926518" y="2285072"/>
              <a:ext cx="1471165" cy="580514"/>
            </a:xfrm>
            <a:prstGeom prst="rect">
              <a:avLst/>
            </a:prstGeom>
            <a:solidFill>
              <a:schemeClr val="accent5"/>
            </a:solidFill>
            <a:ln>
              <a:noFill/>
            </a:ln>
          </p:spPr>
          <p:txBody>
            <a:bodyPr spcFirstLastPara="1" wrap="square" lIns="90000" tIns="72000" rIns="90000" bIns="72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Statement #4</a:t>
              </a:r>
              <a:endParaRPr sz="1400" b="0" i="0" u="none" strike="noStrike" cap="none">
                <a:solidFill>
                  <a:srgbClr val="000000"/>
                </a:solidFill>
                <a:latin typeface="Arial"/>
                <a:ea typeface="Arial"/>
                <a:cs typeface="Arial"/>
                <a:sym typeface="Arial"/>
              </a:endParaRPr>
            </a:p>
          </p:txBody>
        </p:sp>
        <p:sp>
          <p:nvSpPr>
            <p:cNvPr id="573" name="Google Shape;573;p49"/>
            <p:cNvSpPr txBox="1"/>
            <p:nvPr/>
          </p:nvSpPr>
          <p:spPr>
            <a:xfrm>
              <a:off x="4423044" y="1582475"/>
              <a:ext cx="1796499" cy="580514"/>
            </a:xfrm>
            <a:prstGeom prst="rect">
              <a:avLst/>
            </a:prstGeom>
            <a:solidFill>
              <a:schemeClr val="dk1"/>
            </a:solidFill>
            <a:ln>
              <a:noFill/>
            </a:ln>
          </p:spPr>
          <p:txBody>
            <a:bodyPr spcFirstLastPara="1" wrap="square" lIns="90000" tIns="72000" rIns="90000" bIns="720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Statement #2</a:t>
              </a:r>
              <a:endParaRPr sz="1400" b="0" i="0" u="none" strike="noStrike" cap="none">
                <a:solidFill>
                  <a:srgbClr val="000000"/>
                </a:solidFill>
                <a:latin typeface="Arial"/>
                <a:ea typeface="Arial"/>
                <a:cs typeface="Arial"/>
                <a:sym typeface="Arial"/>
              </a:endParaRPr>
            </a:p>
          </p:txBody>
        </p:sp>
        <p:sp>
          <p:nvSpPr>
            <p:cNvPr id="574" name="Google Shape;574;p49"/>
            <p:cNvSpPr txBox="1"/>
            <p:nvPr/>
          </p:nvSpPr>
          <p:spPr>
            <a:xfrm>
              <a:off x="5176704" y="922866"/>
              <a:ext cx="2312122" cy="580514"/>
            </a:xfrm>
            <a:prstGeom prst="rect">
              <a:avLst/>
            </a:prstGeom>
            <a:solidFill>
              <a:schemeClr val="accent5"/>
            </a:solidFill>
            <a:ln>
              <a:noFill/>
            </a:ln>
          </p:spPr>
          <p:txBody>
            <a:bodyPr spcFirstLastPara="1" wrap="square" lIns="90000" tIns="72000" rIns="90000" bIns="720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400" b="0" i="0" u="none" strike="noStrike" cap="none">
                  <a:solidFill>
                    <a:schemeClr val="dk1"/>
                  </a:solidFill>
                  <a:latin typeface="Arial"/>
                  <a:ea typeface="Arial"/>
                  <a:cs typeface="Arial"/>
                  <a:sym typeface="Arial"/>
                </a:rPr>
                <a:t>Statement #1</a:t>
              </a:r>
              <a:endParaRPr sz="1400" b="0" i="0" u="none" strike="noStrike" cap="none">
                <a:solidFill>
                  <a:srgbClr val="000000"/>
                </a:solidFill>
                <a:latin typeface="Arial"/>
                <a:ea typeface="Arial"/>
                <a:cs typeface="Arial"/>
                <a:sym typeface="Arial"/>
              </a:endParaRPr>
            </a:p>
          </p:txBody>
        </p:sp>
        <p:sp>
          <p:nvSpPr>
            <p:cNvPr id="575" name="Google Shape;575;p49"/>
            <p:cNvSpPr txBox="1"/>
            <p:nvPr/>
          </p:nvSpPr>
          <p:spPr>
            <a:xfrm>
              <a:off x="5176021" y="3690267"/>
              <a:ext cx="2312122" cy="580514"/>
            </a:xfrm>
            <a:prstGeom prst="rect">
              <a:avLst/>
            </a:prstGeom>
            <a:solidFill>
              <a:schemeClr val="accent5"/>
            </a:solidFill>
            <a:ln>
              <a:noFill/>
            </a:ln>
          </p:spPr>
          <p:txBody>
            <a:bodyPr spcFirstLastPara="1" wrap="square" lIns="90000" tIns="72000" rIns="90000" bIns="72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Statement #9</a:t>
              </a:r>
              <a:endParaRPr sz="1400" b="0" i="0" u="none" strike="noStrike" cap="none">
                <a:solidFill>
                  <a:srgbClr val="000000"/>
                </a:solidFill>
                <a:latin typeface="Arial"/>
                <a:ea typeface="Arial"/>
                <a:cs typeface="Arial"/>
                <a:sym typeface="Arial"/>
              </a:endParaRPr>
            </a:p>
          </p:txBody>
        </p:sp>
        <p:sp>
          <p:nvSpPr>
            <p:cNvPr id="576" name="Google Shape;576;p49"/>
            <p:cNvSpPr txBox="1"/>
            <p:nvPr/>
          </p:nvSpPr>
          <p:spPr>
            <a:xfrm>
              <a:off x="5510905" y="2285072"/>
              <a:ext cx="1471165" cy="580514"/>
            </a:xfrm>
            <a:prstGeom prst="rect">
              <a:avLst/>
            </a:prstGeom>
            <a:solidFill>
              <a:schemeClr val="accent5"/>
            </a:solidFill>
            <a:ln>
              <a:noFill/>
            </a:ln>
          </p:spPr>
          <p:txBody>
            <a:bodyPr spcFirstLastPara="1" wrap="square" lIns="90000" tIns="72000" rIns="90000" bIns="72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Statement #5</a:t>
              </a:r>
              <a:endParaRPr sz="1400" b="0" i="0" u="none" strike="noStrike" cap="none">
                <a:solidFill>
                  <a:srgbClr val="000000"/>
                </a:solidFill>
                <a:latin typeface="Arial"/>
                <a:ea typeface="Arial"/>
                <a:cs typeface="Arial"/>
                <a:sym typeface="Arial"/>
              </a:endParaRPr>
            </a:p>
          </p:txBody>
        </p:sp>
        <p:sp>
          <p:nvSpPr>
            <p:cNvPr id="577" name="Google Shape;577;p49"/>
            <p:cNvSpPr txBox="1"/>
            <p:nvPr/>
          </p:nvSpPr>
          <p:spPr>
            <a:xfrm>
              <a:off x="6332083" y="2987670"/>
              <a:ext cx="1796499" cy="580514"/>
            </a:xfrm>
            <a:prstGeom prst="rect">
              <a:avLst/>
            </a:prstGeom>
            <a:solidFill>
              <a:schemeClr val="dk1"/>
            </a:solidFill>
            <a:ln>
              <a:noFill/>
            </a:ln>
          </p:spPr>
          <p:txBody>
            <a:bodyPr spcFirstLastPara="1" wrap="square" lIns="90000" tIns="72000" rIns="90000" bIns="720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Statement #8</a:t>
              </a:r>
              <a:endParaRPr sz="1400" b="0" i="0" u="none" strike="noStrike" cap="none">
                <a:solidFill>
                  <a:srgbClr val="000000"/>
                </a:solidFill>
                <a:latin typeface="Arial"/>
                <a:ea typeface="Arial"/>
                <a:cs typeface="Arial"/>
                <a:sym typeface="Arial"/>
              </a:endParaRPr>
            </a:p>
          </p:txBody>
        </p:sp>
        <p:sp>
          <p:nvSpPr>
            <p:cNvPr id="578" name="Google Shape;578;p49"/>
            <p:cNvSpPr txBox="1"/>
            <p:nvPr/>
          </p:nvSpPr>
          <p:spPr>
            <a:xfrm>
              <a:off x="7095292" y="2285072"/>
              <a:ext cx="1471165" cy="580514"/>
            </a:xfrm>
            <a:prstGeom prst="rect">
              <a:avLst/>
            </a:prstGeom>
            <a:solidFill>
              <a:schemeClr val="accent5"/>
            </a:solidFill>
            <a:ln>
              <a:noFill/>
            </a:ln>
          </p:spPr>
          <p:txBody>
            <a:bodyPr spcFirstLastPara="1" wrap="square" lIns="90000" tIns="72000" rIns="90000" bIns="72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Statement #6</a:t>
              </a:r>
              <a:endParaRPr sz="1400" b="0" i="0" u="none" strike="noStrike" cap="none">
                <a:solidFill>
                  <a:srgbClr val="000000"/>
                </a:solidFill>
                <a:latin typeface="Arial"/>
                <a:ea typeface="Arial"/>
                <a:cs typeface="Arial"/>
                <a:sym typeface="Arial"/>
              </a:endParaRPr>
            </a:p>
          </p:txBody>
        </p:sp>
        <p:sp>
          <p:nvSpPr>
            <p:cNvPr id="579" name="Google Shape;579;p49"/>
            <p:cNvSpPr txBox="1"/>
            <p:nvPr/>
          </p:nvSpPr>
          <p:spPr>
            <a:xfrm>
              <a:off x="4423043" y="2987670"/>
              <a:ext cx="1796499" cy="580514"/>
            </a:xfrm>
            <a:prstGeom prst="rect">
              <a:avLst/>
            </a:prstGeom>
            <a:solidFill>
              <a:schemeClr val="dk1"/>
            </a:solidFill>
            <a:ln>
              <a:noFill/>
            </a:ln>
          </p:spPr>
          <p:txBody>
            <a:bodyPr spcFirstLastPara="1" wrap="square" lIns="90000" tIns="72000" rIns="90000" bIns="720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Statement #7</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p:nvPr/>
        </p:nvSpPr>
        <p:spPr>
          <a:xfrm>
            <a:off x="1911879" y="1124785"/>
            <a:ext cx="6106730" cy="3510341"/>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131" name="Google Shape;131;p5"/>
          <p:cNvSpPr>
            <a:spLocks noGrp="1"/>
          </p:cNvSpPr>
          <p:nvPr>
            <p:ph type="pic" idx="2"/>
          </p:nvPr>
        </p:nvSpPr>
        <p:spPr>
          <a:xfrm>
            <a:off x="1802983" y="1051215"/>
            <a:ext cx="6132512" cy="3501417"/>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0000"/>
              </a:lnSpc>
              <a:spcBef>
                <a:spcPts val="0"/>
              </a:spcBef>
              <a:spcAft>
                <a:spcPts val="0"/>
              </a:spcAft>
              <a:buClr>
                <a:srgbClr val="000000"/>
              </a:buClr>
              <a:buSzPts val="1260"/>
              <a:buFont typeface="Arial"/>
              <a:buNone/>
            </a:pPr>
            <a:r>
              <a:rPr lang="en-US" sz="1400" b="0" i="0" u="none" strike="noStrike" cap="none">
                <a:solidFill>
                  <a:srgbClr val="000000"/>
                </a:solidFill>
                <a:latin typeface="Arial"/>
                <a:ea typeface="Arial"/>
                <a:cs typeface="Arial"/>
                <a:sym typeface="Arial"/>
              </a:rPr>
              <a:t>Insert example of disinformation </a:t>
            </a:r>
            <a:endParaRPr sz="1400" b="0" i="0" u="none" strike="noStrike" cap="none">
              <a:solidFill>
                <a:srgbClr val="000000"/>
              </a:solidFill>
              <a:latin typeface="Arial"/>
              <a:ea typeface="Arial"/>
              <a:cs typeface="Arial"/>
              <a:sym typeface="Arial"/>
            </a:endParaRPr>
          </a:p>
        </p:txBody>
      </p:sp>
      <p:sp>
        <p:nvSpPr>
          <p:cNvPr id="132" name="Google Shape;132;p5"/>
          <p:cNvSpPr txBox="1">
            <a:spLocks noGrp="1"/>
          </p:cNvSpPr>
          <p:nvPr>
            <p:ph type="title"/>
          </p:nvPr>
        </p:nvSpPr>
        <p:spPr>
          <a:xfrm rot="-269153">
            <a:off x="284646" y="252081"/>
            <a:ext cx="2646607" cy="614179"/>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True or False?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0"/>
          <p:cNvSpPr txBox="1">
            <a:spLocks noGrp="1"/>
          </p:cNvSpPr>
          <p:nvPr>
            <p:ph type="title"/>
          </p:nvPr>
        </p:nvSpPr>
        <p:spPr>
          <a:xfrm rot="-269341">
            <a:off x="321971" y="520967"/>
            <a:ext cx="182525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Exit Pass</a:t>
            </a:r>
            <a:endParaRPr/>
          </a:p>
        </p:txBody>
      </p:sp>
      <p:sp>
        <p:nvSpPr>
          <p:cNvPr id="586" name="Google Shape;586;p50"/>
          <p:cNvSpPr txBox="1">
            <a:spLocks noGrp="1"/>
          </p:cNvSpPr>
          <p:nvPr>
            <p:ph type="body" idx="1"/>
          </p:nvPr>
        </p:nvSpPr>
        <p:spPr>
          <a:xfrm>
            <a:off x="300739" y="1415190"/>
            <a:ext cx="6365173"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FBA000"/>
              </a:buClr>
              <a:buSzPts val="1620"/>
              <a:buNone/>
            </a:pPr>
            <a:r>
              <a:rPr lang="en-US" sz="2000">
                <a:solidFill>
                  <a:srgbClr val="FBA000"/>
                </a:solidFill>
              </a:rPr>
              <a:t>Note down your key learnings from today:</a:t>
            </a:r>
            <a:endParaRPr sz="2000"/>
          </a:p>
          <a:p>
            <a:pPr marL="266700" lvl="0" indent="-266700" algn="l" rtl="0">
              <a:lnSpc>
                <a:spcPct val="110000"/>
              </a:lnSpc>
              <a:spcBef>
                <a:spcPts val="1000"/>
              </a:spcBef>
              <a:spcAft>
                <a:spcPts val="0"/>
              </a:spcAft>
              <a:buClr>
                <a:srgbClr val="000000"/>
              </a:buClr>
              <a:buSzPts val="1620"/>
              <a:buChar char="►"/>
            </a:pPr>
            <a:r>
              <a:rPr lang="en-US" sz="2000"/>
              <a:t>3 actions you could take to help challenge online hate and abuse;</a:t>
            </a:r>
            <a:endParaRPr sz="2000"/>
          </a:p>
          <a:p>
            <a:pPr marL="266700" lvl="0" indent="-266700" algn="l" rtl="0">
              <a:lnSpc>
                <a:spcPct val="110000"/>
              </a:lnSpc>
              <a:spcBef>
                <a:spcPts val="1000"/>
              </a:spcBef>
              <a:spcAft>
                <a:spcPts val="0"/>
              </a:spcAft>
              <a:buClr>
                <a:srgbClr val="000000"/>
              </a:buClr>
              <a:buSzPts val="1620"/>
              <a:buChar char="►"/>
            </a:pPr>
            <a:r>
              <a:rPr lang="en-US" sz="2000"/>
              <a:t>2 measures to keep safe while taking these actions;</a:t>
            </a:r>
            <a:endParaRPr sz="2000"/>
          </a:p>
          <a:p>
            <a:pPr marL="266700" lvl="0" indent="-266700" algn="l" rtl="0">
              <a:lnSpc>
                <a:spcPct val="110000"/>
              </a:lnSpc>
              <a:spcBef>
                <a:spcPts val="1000"/>
              </a:spcBef>
              <a:spcAft>
                <a:spcPts val="0"/>
              </a:spcAft>
              <a:buClr>
                <a:srgbClr val="000000"/>
              </a:buClr>
              <a:buSzPts val="1620"/>
              <a:buChar char="►"/>
            </a:pPr>
            <a:r>
              <a:rPr lang="en-US" sz="2000"/>
              <a:t>1 aspect of being a good digital citizen you want to learn more about. </a:t>
            </a:r>
            <a:endParaRPr sz="2000"/>
          </a:p>
        </p:txBody>
      </p:sp>
      <p:pic>
        <p:nvPicPr>
          <p:cNvPr id="587" name="Google Shape;587;p50"/>
          <p:cNvPicPr preferRelativeResize="0"/>
          <p:nvPr/>
        </p:nvPicPr>
        <p:blipFill rotWithShape="1">
          <a:blip r:embed="rId3">
            <a:alphaModFix/>
          </a:blip>
          <a:srcRect/>
          <a:stretch/>
        </p:blipFill>
        <p:spPr>
          <a:xfrm rot="-525501" flipH="1">
            <a:off x="6842504" y="2214584"/>
            <a:ext cx="2582777" cy="3642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18"/>
          <p:cNvPicPr preferRelativeResize="0"/>
          <p:nvPr/>
        </p:nvPicPr>
        <p:blipFill rotWithShape="1">
          <a:blip r:embed="rId3">
            <a:alphaModFix/>
          </a:blip>
          <a:srcRect/>
          <a:stretch/>
        </p:blipFill>
        <p:spPr>
          <a:xfrm rot="-554915">
            <a:off x="6425239" y="-528652"/>
            <a:ext cx="3117311" cy="2751558"/>
          </a:xfrm>
          <a:prstGeom prst="rect">
            <a:avLst/>
          </a:prstGeom>
          <a:noFill/>
          <a:ln>
            <a:noFill/>
          </a:ln>
        </p:spPr>
      </p:pic>
      <p:sp>
        <p:nvSpPr>
          <p:cNvPr id="594" name="Google Shape;594;p18"/>
          <p:cNvSpPr txBox="1">
            <a:spLocks noGrp="1"/>
          </p:cNvSpPr>
          <p:nvPr>
            <p:ph type="title"/>
          </p:nvPr>
        </p:nvSpPr>
        <p:spPr>
          <a:xfrm rot="-269341">
            <a:off x="216562" y="267989"/>
            <a:ext cx="312739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Support Networks</a:t>
            </a:r>
            <a:endParaRPr/>
          </a:p>
        </p:txBody>
      </p:sp>
      <p:sp>
        <p:nvSpPr>
          <p:cNvPr id="595" name="Google Shape;595;p18"/>
          <p:cNvSpPr txBox="1">
            <a:spLocks noGrp="1"/>
          </p:cNvSpPr>
          <p:nvPr>
            <p:ph type="body" idx="1"/>
          </p:nvPr>
        </p:nvSpPr>
        <p:spPr>
          <a:xfrm>
            <a:off x="684213" y="1003519"/>
            <a:ext cx="8459787"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accent2"/>
              </a:buClr>
              <a:buSzPts val="1620"/>
              <a:buNone/>
            </a:pPr>
            <a:r>
              <a:rPr lang="en-US" sz="2000">
                <a:solidFill>
                  <a:schemeClr val="accent2"/>
                </a:solidFill>
              </a:rPr>
              <a:t>Want more support or advice? </a:t>
            </a:r>
            <a:br>
              <a:rPr lang="en-US" sz="2000">
                <a:solidFill>
                  <a:schemeClr val="accent2"/>
                </a:solidFill>
              </a:rPr>
            </a:br>
            <a:r>
              <a:rPr lang="en-US" sz="2000">
                <a:solidFill>
                  <a:schemeClr val="accent2"/>
                </a:solidFill>
              </a:rPr>
              <a:t>Why not try accessing some of the following websites:</a:t>
            </a:r>
            <a:endParaRPr sz="1600"/>
          </a:p>
          <a:p>
            <a:pPr marL="266700" lvl="0" indent="-266700" algn="l" rtl="0">
              <a:lnSpc>
                <a:spcPct val="110000"/>
              </a:lnSpc>
              <a:spcBef>
                <a:spcPts val="1000"/>
              </a:spcBef>
              <a:spcAft>
                <a:spcPts val="0"/>
              </a:spcAft>
              <a:buClr>
                <a:srgbClr val="000000"/>
              </a:buClr>
              <a:buSzPts val="1260"/>
              <a:buChar char="►"/>
            </a:pPr>
            <a:r>
              <a:rPr lang="en-US" sz="2000" b="1"/>
              <a:t>Childline</a:t>
            </a:r>
            <a:r>
              <a:rPr lang="en-US" sz="2000"/>
              <a:t> – www.childline.org.uk</a:t>
            </a:r>
            <a:endParaRPr sz="2000"/>
          </a:p>
          <a:p>
            <a:pPr marL="266700" lvl="0" indent="-266700" algn="l" rtl="0">
              <a:lnSpc>
                <a:spcPct val="110000"/>
              </a:lnSpc>
              <a:spcBef>
                <a:spcPts val="1000"/>
              </a:spcBef>
              <a:spcAft>
                <a:spcPts val="0"/>
              </a:spcAft>
              <a:buClr>
                <a:srgbClr val="000000"/>
              </a:buClr>
              <a:buSzPts val="1260"/>
              <a:buChar char="►"/>
            </a:pPr>
            <a:r>
              <a:rPr lang="en-US" sz="2000" b="1"/>
              <a:t>The Mix </a:t>
            </a:r>
            <a:r>
              <a:rPr lang="en-US" sz="2000"/>
              <a:t>– www.themix.org.uk </a:t>
            </a:r>
            <a:endParaRPr sz="2000"/>
          </a:p>
          <a:p>
            <a:pPr marL="266700" lvl="0" indent="-266700" algn="l" rtl="0">
              <a:lnSpc>
                <a:spcPct val="110000"/>
              </a:lnSpc>
              <a:spcBef>
                <a:spcPts val="1000"/>
              </a:spcBef>
              <a:spcAft>
                <a:spcPts val="0"/>
              </a:spcAft>
              <a:buClr>
                <a:srgbClr val="000000"/>
              </a:buClr>
              <a:buSzPts val="1260"/>
              <a:buChar char="►"/>
            </a:pPr>
            <a:r>
              <a:rPr lang="en-US" sz="2000" b="1"/>
              <a:t>Safer Internet Centre </a:t>
            </a:r>
            <a:r>
              <a:rPr lang="en-US" sz="2000"/>
              <a:t>–  https://www.saferinternet.org.uk/ </a:t>
            </a:r>
            <a:endParaRPr sz="2000"/>
          </a:p>
          <a:p>
            <a:pPr marL="266700" lvl="0" indent="-266700" algn="l" rtl="0">
              <a:lnSpc>
                <a:spcPct val="110000"/>
              </a:lnSpc>
              <a:spcBef>
                <a:spcPts val="1000"/>
              </a:spcBef>
              <a:spcAft>
                <a:spcPts val="0"/>
              </a:spcAft>
              <a:buClr>
                <a:srgbClr val="000000"/>
              </a:buClr>
              <a:buSzPts val="1260"/>
              <a:buChar char="►"/>
            </a:pPr>
            <a:r>
              <a:rPr lang="en-US" sz="2000" b="1"/>
              <a:t>Relate</a:t>
            </a:r>
            <a:r>
              <a:rPr lang="en-US" sz="2000"/>
              <a:t> – www.relate.org.uk (Help for children and young people section)</a:t>
            </a:r>
            <a:endParaRPr sz="2000"/>
          </a:p>
          <a:p>
            <a:pPr marL="266700" lvl="0" indent="-266700" algn="l" rtl="0">
              <a:lnSpc>
                <a:spcPct val="110000"/>
              </a:lnSpc>
              <a:spcBef>
                <a:spcPts val="1000"/>
              </a:spcBef>
              <a:spcAft>
                <a:spcPts val="0"/>
              </a:spcAft>
              <a:buClr>
                <a:srgbClr val="000000"/>
              </a:buClr>
              <a:buSzPts val="1260"/>
              <a:buChar char="►"/>
            </a:pPr>
            <a:r>
              <a:rPr lang="en-US" sz="2000" b="1"/>
              <a:t>Samaritans</a:t>
            </a:r>
            <a:r>
              <a:rPr lang="en-US" sz="2000"/>
              <a:t> – www.samaritans.org (England, Scotland, Wales)</a:t>
            </a:r>
            <a:endParaRPr sz="2000"/>
          </a:p>
          <a:p>
            <a:pPr marL="266700" lvl="0" indent="-266700" algn="l" rtl="0">
              <a:lnSpc>
                <a:spcPct val="110000"/>
              </a:lnSpc>
              <a:spcBef>
                <a:spcPts val="1000"/>
              </a:spcBef>
              <a:spcAft>
                <a:spcPts val="0"/>
              </a:spcAft>
              <a:buClr>
                <a:srgbClr val="000000"/>
              </a:buClr>
              <a:buSzPts val="1260"/>
              <a:buChar char="►"/>
            </a:pPr>
            <a:r>
              <a:rPr lang="en-US" sz="2000" b="1"/>
              <a:t>Thinkuknow</a:t>
            </a:r>
            <a:r>
              <a:rPr lang="en-US" sz="2000"/>
              <a:t> – www.thinkuknow.co.uk </a:t>
            </a:r>
            <a:endParaRPr sz="2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9"/>
        <p:cNvGrpSpPr/>
        <p:nvPr/>
      </p:nvGrpSpPr>
      <p:grpSpPr>
        <a:xfrm>
          <a:off x="0" y="0"/>
          <a:ext cx="0" cy="0"/>
          <a:chOff x="0" y="0"/>
          <a:chExt cx="0" cy="0"/>
        </a:xfrm>
      </p:grpSpPr>
      <p:pic>
        <p:nvPicPr>
          <p:cNvPr id="600" name="Google Shape;600;p52"/>
          <p:cNvPicPr preferRelativeResize="0"/>
          <p:nvPr/>
        </p:nvPicPr>
        <p:blipFill rotWithShape="1">
          <a:blip r:embed="rId3">
            <a:alphaModFix/>
          </a:blip>
          <a:srcRect/>
          <a:stretch/>
        </p:blipFill>
        <p:spPr>
          <a:xfrm rot="2543671">
            <a:off x="4234675" y="103780"/>
            <a:ext cx="6031707" cy="6031707"/>
          </a:xfrm>
          <a:prstGeom prst="rect">
            <a:avLst/>
          </a:prstGeom>
          <a:noFill/>
          <a:ln>
            <a:noFill/>
          </a:ln>
        </p:spPr>
      </p:pic>
      <p:sp>
        <p:nvSpPr>
          <p:cNvPr id="601" name="Google Shape;601;p52"/>
          <p:cNvSpPr txBox="1">
            <a:spLocks noGrp="1"/>
          </p:cNvSpPr>
          <p:nvPr>
            <p:ph type="body" idx="1"/>
          </p:nvPr>
        </p:nvSpPr>
        <p:spPr>
          <a:xfrm rot="-231314">
            <a:off x="536528" y="1777701"/>
            <a:ext cx="3444595" cy="752610"/>
          </a:xfrm>
          <a:prstGeom prst="rect">
            <a:avLst/>
          </a:prstGeom>
          <a:solidFill>
            <a:schemeClr val="dk1"/>
          </a:solidFill>
          <a:ln>
            <a:noFill/>
          </a:ln>
        </p:spPr>
        <p:txBody>
          <a:bodyPr spcFirstLastPara="1" wrap="square" lIns="216000" tIns="90000" rIns="216000" bIns="90000" anchor="t" anchorCtr="0">
            <a:spAutoFit/>
          </a:bodyPr>
          <a:lstStyle/>
          <a:p>
            <a:pPr marL="0" lvl="0" indent="0" algn="ctr" rtl="0">
              <a:lnSpc>
                <a:spcPct val="110000"/>
              </a:lnSpc>
              <a:spcBef>
                <a:spcPts val="0"/>
              </a:spcBef>
              <a:spcAft>
                <a:spcPts val="0"/>
              </a:spcAft>
              <a:buClr>
                <a:schemeClr val="lt1"/>
              </a:buClr>
              <a:buSzPts val="3240"/>
              <a:buNone/>
            </a:pPr>
            <a:r>
              <a:rPr lang="en-US"/>
              <a:t>Becoming an </a:t>
            </a:r>
            <a:endParaRPr/>
          </a:p>
        </p:txBody>
      </p:sp>
      <p:sp>
        <p:nvSpPr>
          <p:cNvPr id="602" name="Google Shape;602;p52"/>
          <p:cNvSpPr txBox="1">
            <a:spLocks noGrp="1"/>
          </p:cNvSpPr>
          <p:nvPr>
            <p:ph type="body" idx="2"/>
          </p:nvPr>
        </p:nvSpPr>
        <p:spPr>
          <a:xfrm rot="-231191">
            <a:off x="314630" y="2585572"/>
            <a:ext cx="3888390" cy="696674"/>
          </a:xfrm>
          <a:prstGeom prst="rect">
            <a:avLst/>
          </a:prstGeom>
          <a:solidFill>
            <a:schemeClr val="dk1"/>
          </a:solidFill>
          <a:ln>
            <a:noFill/>
          </a:ln>
        </p:spPr>
        <p:txBody>
          <a:bodyPr spcFirstLastPara="1" wrap="square" lIns="216000" tIns="90000" rIns="216000" bIns="90000" anchor="t" anchorCtr="0">
            <a:spAutoFit/>
          </a:bodyPr>
          <a:lstStyle/>
          <a:p>
            <a:pPr marL="0" lvl="0" indent="0" algn="ctr" rtl="0">
              <a:lnSpc>
                <a:spcPct val="110000"/>
              </a:lnSpc>
              <a:spcBef>
                <a:spcPts val="0"/>
              </a:spcBef>
              <a:spcAft>
                <a:spcPts val="0"/>
              </a:spcAft>
              <a:buClr>
                <a:schemeClr val="lt1"/>
              </a:buClr>
              <a:buSzPts val="3240"/>
              <a:buNone/>
            </a:pPr>
            <a:r>
              <a:rPr lang="en-US"/>
              <a:t>Internet Citizen</a:t>
            </a:r>
            <a:endParaRPr/>
          </a:p>
        </p:txBody>
      </p:sp>
      <p:pic>
        <p:nvPicPr>
          <p:cNvPr id="603" name="Google Shape;603;p52"/>
          <p:cNvPicPr preferRelativeResize="0"/>
          <p:nvPr/>
        </p:nvPicPr>
        <p:blipFill rotWithShape="1">
          <a:blip r:embed="rId4">
            <a:alphaModFix/>
          </a:blip>
          <a:srcRect/>
          <a:stretch/>
        </p:blipFill>
        <p:spPr>
          <a:xfrm>
            <a:off x="3654913" y="2150960"/>
            <a:ext cx="3562432" cy="35624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3"/>
          <p:cNvSpPr txBox="1">
            <a:spLocks noGrp="1"/>
          </p:cNvSpPr>
          <p:nvPr>
            <p:ph type="title"/>
          </p:nvPr>
        </p:nvSpPr>
        <p:spPr>
          <a:xfrm rot="-269346">
            <a:off x="386652" y="214986"/>
            <a:ext cx="3441959" cy="614179"/>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Learning Objectives</a:t>
            </a:r>
            <a:endParaRPr/>
          </a:p>
        </p:txBody>
      </p:sp>
      <p:sp>
        <p:nvSpPr>
          <p:cNvPr id="609" name="Google Shape;609;p53"/>
          <p:cNvSpPr txBox="1">
            <a:spLocks noGrp="1"/>
          </p:cNvSpPr>
          <p:nvPr>
            <p:ph type="body" idx="1"/>
          </p:nvPr>
        </p:nvSpPr>
        <p:spPr>
          <a:xfrm>
            <a:off x="352357" y="1036774"/>
            <a:ext cx="3510715" cy="2904014"/>
          </a:xfrm>
          <a:prstGeom prst="rect">
            <a:avLst/>
          </a:prstGeom>
          <a:noFill/>
          <a:ln>
            <a:noFill/>
          </a:ln>
        </p:spPr>
        <p:txBody>
          <a:bodyPr spcFirstLastPara="1" wrap="square" lIns="91425" tIns="45700" rIns="91425" bIns="45700" anchor="t" anchorCtr="0">
            <a:noAutofit/>
          </a:bodyPr>
          <a:lstStyle/>
          <a:p>
            <a:pPr marL="285750" lvl="0" indent="-285750" algn="l" rtl="0">
              <a:lnSpc>
                <a:spcPct val="110000"/>
              </a:lnSpc>
              <a:spcBef>
                <a:spcPts val="0"/>
              </a:spcBef>
              <a:spcAft>
                <a:spcPts val="0"/>
              </a:spcAft>
              <a:buSzPts val="1260"/>
              <a:buChar char="►"/>
            </a:pPr>
            <a:r>
              <a:rPr lang="en-US" sz="2000"/>
              <a:t>To understand what digital citizenship means to them and consider actions to demonstrate it. </a:t>
            </a:r>
            <a:endParaRPr sz="2000"/>
          </a:p>
        </p:txBody>
      </p:sp>
      <p:sp>
        <p:nvSpPr>
          <p:cNvPr id="610" name="Google Shape;610;p53"/>
          <p:cNvSpPr txBox="1">
            <a:spLocks noGrp="1"/>
          </p:cNvSpPr>
          <p:nvPr>
            <p:ph type="body" idx="2"/>
          </p:nvPr>
        </p:nvSpPr>
        <p:spPr>
          <a:xfrm>
            <a:off x="4225660" y="1036774"/>
            <a:ext cx="5043947" cy="2904014"/>
          </a:xfrm>
          <a:prstGeom prst="rect">
            <a:avLst/>
          </a:prstGeom>
          <a:noFill/>
          <a:ln>
            <a:noFill/>
          </a:ln>
        </p:spPr>
        <p:txBody>
          <a:bodyPr spcFirstLastPara="1" wrap="square" lIns="91425" tIns="45700" rIns="91425" bIns="45700" anchor="t" anchorCtr="0">
            <a:noAutofit/>
          </a:bodyPr>
          <a:lstStyle/>
          <a:p>
            <a:pPr marL="285750" lvl="0" indent="-285750" algn="l" rtl="0">
              <a:lnSpc>
                <a:spcPct val="110000"/>
              </a:lnSpc>
              <a:spcBef>
                <a:spcPts val="0"/>
              </a:spcBef>
              <a:spcAft>
                <a:spcPts val="0"/>
              </a:spcAft>
              <a:buSzPts val="1260"/>
              <a:buChar char="►"/>
            </a:pPr>
            <a:r>
              <a:rPr lang="en-US" sz="2000"/>
              <a:t>Students have a personal and/or class definition of Digital Citizenship and what it entails (skills, behaviours, attitudes, knowledge);</a:t>
            </a:r>
            <a:endParaRPr sz="2000"/>
          </a:p>
          <a:p>
            <a:pPr marL="285750" lvl="0" indent="-285750" algn="l" rtl="0">
              <a:lnSpc>
                <a:spcPct val="110000"/>
              </a:lnSpc>
              <a:spcBef>
                <a:spcPts val="1000"/>
              </a:spcBef>
              <a:spcAft>
                <a:spcPts val="0"/>
              </a:spcAft>
              <a:buSzPts val="1260"/>
              <a:buChar char="►"/>
            </a:pPr>
            <a:r>
              <a:rPr lang="en-US" sz="2000"/>
              <a:t>Students can articulate positive uses of the internet and how they might get involved;</a:t>
            </a:r>
            <a:endParaRPr sz="2000"/>
          </a:p>
          <a:p>
            <a:pPr marL="285750" lvl="0" indent="-285750" algn="l" rtl="0">
              <a:lnSpc>
                <a:spcPct val="110000"/>
              </a:lnSpc>
              <a:spcBef>
                <a:spcPts val="1000"/>
              </a:spcBef>
              <a:spcAft>
                <a:spcPts val="0"/>
              </a:spcAft>
              <a:buSzPts val="1260"/>
              <a:buChar char="►"/>
            </a:pPr>
            <a:r>
              <a:rPr lang="en-US" sz="2000"/>
              <a:t>Students can design online content which promotes their ideas in an inclusive, engaging and appropriate manner.</a:t>
            </a:r>
            <a:endParaRPr sz="2000"/>
          </a:p>
        </p:txBody>
      </p:sp>
      <p:sp>
        <p:nvSpPr>
          <p:cNvPr id="611" name="Google Shape;611;p53"/>
          <p:cNvSpPr txBox="1"/>
          <p:nvPr/>
        </p:nvSpPr>
        <p:spPr>
          <a:xfrm rot="-269341">
            <a:off x="4803663" y="213316"/>
            <a:ext cx="3399317" cy="614084"/>
          </a:xfrm>
          <a:prstGeom prst="rect">
            <a:avLst/>
          </a:prstGeom>
          <a:solidFill>
            <a:schemeClr val="dk1"/>
          </a:solidFill>
          <a:ln>
            <a:noFill/>
          </a:ln>
        </p:spPr>
        <p:txBody>
          <a:bodyPr spcFirstLastPara="1" wrap="square" lIns="144000" tIns="90000" rIns="144000"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a:solidFill>
                  <a:schemeClr val="lt1"/>
                </a:solidFill>
                <a:latin typeface="Arial"/>
                <a:ea typeface="Arial"/>
                <a:cs typeface="Arial"/>
                <a:sym typeface="Arial"/>
              </a:rPr>
              <a:t>Learning Outcomes</a:t>
            </a:r>
            <a:endParaRPr sz="1400" b="0" i="0" u="none" strike="noStrike" cap="none">
              <a:solidFill>
                <a:srgbClr val="000000"/>
              </a:solidFill>
              <a:latin typeface="Arial"/>
              <a:ea typeface="Arial"/>
              <a:cs typeface="Arial"/>
              <a:sym typeface="Arial"/>
            </a:endParaRPr>
          </a:p>
        </p:txBody>
      </p:sp>
      <p:pic>
        <p:nvPicPr>
          <p:cNvPr id="612" name="Google Shape;612;p53"/>
          <p:cNvPicPr preferRelativeResize="0"/>
          <p:nvPr/>
        </p:nvPicPr>
        <p:blipFill rotWithShape="1">
          <a:blip r:embed="rId3">
            <a:alphaModFix/>
          </a:blip>
          <a:srcRect/>
          <a:stretch/>
        </p:blipFill>
        <p:spPr>
          <a:xfrm>
            <a:off x="746083" y="2793011"/>
            <a:ext cx="3368717" cy="191696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4"/>
          <p:cNvSpPr/>
          <p:nvPr/>
        </p:nvSpPr>
        <p:spPr>
          <a:xfrm>
            <a:off x="1481" y="-35972"/>
            <a:ext cx="30981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pic>
        <p:nvPicPr>
          <p:cNvPr id="619" name="Google Shape;619;p54"/>
          <p:cNvPicPr preferRelativeResize="0"/>
          <p:nvPr/>
        </p:nvPicPr>
        <p:blipFill rotWithShape="1">
          <a:blip r:embed="rId3">
            <a:alphaModFix/>
          </a:blip>
          <a:srcRect/>
          <a:stretch/>
        </p:blipFill>
        <p:spPr>
          <a:xfrm rot="331407">
            <a:off x="4900209" y="965433"/>
            <a:ext cx="2566479" cy="3988964"/>
          </a:xfrm>
          <a:prstGeom prst="rect">
            <a:avLst/>
          </a:prstGeom>
          <a:noFill/>
          <a:ln>
            <a:noFill/>
          </a:ln>
        </p:spPr>
      </p:pic>
      <p:cxnSp>
        <p:nvCxnSpPr>
          <p:cNvPr id="620" name="Google Shape;620;p54"/>
          <p:cNvCxnSpPr/>
          <p:nvPr/>
        </p:nvCxnSpPr>
        <p:spPr>
          <a:xfrm rot="10800000" flipH="1">
            <a:off x="7100800" y="1930088"/>
            <a:ext cx="427200" cy="306000"/>
          </a:xfrm>
          <a:prstGeom prst="straightConnector1">
            <a:avLst/>
          </a:prstGeom>
          <a:noFill/>
          <a:ln w="9525" cap="flat" cmpd="sng">
            <a:solidFill>
              <a:schemeClr val="dk2"/>
            </a:solidFill>
            <a:prstDash val="solid"/>
            <a:round/>
            <a:headEnd type="none" w="sm" len="sm"/>
            <a:tailEnd type="triangle" w="med" len="med"/>
          </a:ln>
        </p:spPr>
      </p:cxnSp>
      <p:cxnSp>
        <p:nvCxnSpPr>
          <p:cNvPr id="621" name="Google Shape;621;p54"/>
          <p:cNvCxnSpPr/>
          <p:nvPr/>
        </p:nvCxnSpPr>
        <p:spPr>
          <a:xfrm flipH="1">
            <a:off x="4870100" y="3485313"/>
            <a:ext cx="809400" cy="567300"/>
          </a:xfrm>
          <a:prstGeom prst="straightConnector1">
            <a:avLst/>
          </a:prstGeom>
          <a:noFill/>
          <a:ln w="9525" cap="flat" cmpd="sng">
            <a:solidFill>
              <a:schemeClr val="dk2"/>
            </a:solidFill>
            <a:prstDash val="solid"/>
            <a:round/>
            <a:headEnd type="none" w="sm" len="sm"/>
            <a:tailEnd type="triangle" w="med" len="med"/>
          </a:ln>
        </p:spPr>
      </p:cxnSp>
      <p:cxnSp>
        <p:nvCxnSpPr>
          <p:cNvPr id="622" name="Google Shape;622;p54"/>
          <p:cNvCxnSpPr/>
          <p:nvPr/>
        </p:nvCxnSpPr>
        <p:spPr>
          <a:xfrm flipH="1">
            <a:off x="4893275" y="1631088"/>
            <a:ext cx="663000" cy="12900"/>
          </a:xfrm>
          <a:prstGeom prst="straightConnector1">
            <a:avLst/>
          </a:prstGeom>
          <a:noFill/>
          <a:ln w="9525" cap="flat" cmpd="sng">
            <a:solidFill>
              <a:schemeClr val="dk2"/>
            </a:solidFill>
            <a:prstDash val="solid"/>
            <a:round/>
            <a:headEnd type="none" w="sm" len="sm"/>
            <a:tailEnd type="triangle" w="med" len="med"/>
          </a:ln>
        </p:spPr>
      </p:cxnSp>
      <p:cxnSp>
        <p:nvCxnSpPr>
          <p:cNvPr id="623" name="Google Shape;623;p54"/>
          <p:cNvCxnSpPr/>
          <p:nvPr/>
        </p:nvCxnSpPr>
        <p:spPr>
          <a:xfrm>
            <a:off x="6794850" y="3529938"/>
            <a:ext cx="669300" cy="395100"/>
          </a:xfrm>
          <a:prstGeom prst="straightConnector1">
            <a:avLst/>
          </a:prstGeom>
          <a:noFill/>
          <a:ln w="9525" cap="flat" cmpd="sng">
            <a:solidFill>
              <a:schemeClr val="dk2"/>
            </a:solidFill>
            <a:prstDash val="solid"/>
            <a:round/>
            <a:headEnd type="none" w="sm" len="sm"/>
            <a:tailEnd type="triangle" w="med" len="med"/>
          </a:ln>
        </p:spPr>
      </p:cxnSp>
      <p:pic>
        <p:nvPicPr>
          <p:cNvPr id="624" name="Google Shape;624;p54"/>
          <p:cNvPicPr preferRelativeResize="0"/>
          <p:nvPr/>
        </p:nvPicPr>
        <p:blipFill rotWithShape="1">
          <a:blip r:embed="rId4">
            <a:alphaModFix/>
          </a:blip>
          <a:srcRect/>
          <a:stretch/>
        </p:blipFill>
        <p:spPr>
          <a:xfrm>
            <a:off x="179825" y="4574850"/>
            <a:ext cx="742623" cy="420250"/>
          </a:xfrm>
          <a:prstGeom prst="rect">
            <a:avLst/>
          </a:prstGeom>
          <a:noFill/>
          <a:ln>
            <a:noFill/>
          </a:ln>
        </p:spPr>
      </p:pic>
      <p:sp>
        <p:nvSpPr>
          <p:cNvPr id="625" name="Google Shape;625;p54"/>
          <p:cNvSpPr txBox="1">
            <a:spLocks noGrp="1"/>
          </p:cNvSpPr>
          <p:nvPr>
            <p:ph type="title"/>
          </p:nvPr>
        </p:nvSpPr>
        <p:spPr>
          <a:xfrm rot="-505">
            <a:off x="472320" y="819511"/>
            <a:ext cx="2041800" cy="614100"/>
          </a:xfrm>
          <a:prstGeom prst="rect">
            <a:avLst/>
          </a:prstGeom>
          <a:solidFill>
            <a:schemeClr val="dk1"/>
          </a:solidFill>
          <a:ln>
            <a:noFill/>
          </a:ln>
        </p:spPr>
        <p:txBody>
          <a:bodyPr spcFirstLastPara="1" wrap="square" lIns="144000" tIns="90000" rIns="144000" bIns="91425" anchor="t" anchorCtr="0">
            <a:noAutofit/>
          </a:bodyPr>
          <a:lstStyle/>
          <a:p>
            <a:pPr marL="0" lvl="0" indent="0" algn="l" rtl="0">
              <a:lnSpc>
                <a:spcPct val="100000"/>
              </a:lnSpc>
              <a:spcBef>
                <a:spcPts val="0"/>
              </a:spcBef>
              <a:spcAft>
                <a:spcPts val="0"/>
              </a:spcAft>
              <a:buSzPts val="2800"/>
              <a:buNone/>
            </a:pPr>
            <a:r>
              <a:rPr lang="en-US"/>
              <a:t>What does </a:t>
            </a:r>
            <a:endParaRPr/>
          </a:p>
        </p:txBody>
      </p:sp>
      <p:sp>
        <p:nvSpPr>
          <p:cNvPr id="626" name="Google Shape;626;p54"/>
          <p:cNvSpPr txBox="1">
            <a:spLocks noGrp="1"/>
          </p:cNvSpPr>
          <p:nvPr>
            <p:ph type="title"/>
          </p:nvPr>
        </p:nvSpPr>
        <p:spPr>
          <a:xfrm rot="-184344">
            <a:off x="373662" y="1419574"/>
            <a:ext cx="2697878" cy="614071"/>
          </a:xfrm>
          <a:prstGeom prst="rect">
            <a:avLst/>
          </a:prstGeom>
          <a:solidFill>
            <a:schemeClr val="dk1"/>
          </a:solidFill>
          <a:ln>
            <a:noFill/>
          </a:ln>
        </p:spPr>
        <p:txBody>
          <a:bodyPr spcFirstLastPara="1" wrap="square" lIns="144000" tIns="90000" rIns="144000" bIns="91425" anchor="t" anchorCtr="0">
            <a:noAutofit/>
          </a:bodyPr>
          <a:lstStyle/>
          <a:p>
            <a:pPr marL="0" lvl="0" indent="0" algn="l" rtl="0">
              <a:lnSpc>
                <a:spcPct val="100000"/>
              </a:lnSpc>
              <a:spcBef>
                <a:spcPts val="0"/>
              </a:spcBef>
              <a:spcAft>
                <a:spcPts val="0"/>
              </a:spcAft>
              <a:buSzPts val="2800"/>
              <a:buNone/>
            </a:pPr>
            <a:r>
              <a:rPr lang="en-US"/>
              <a:t>a good digital</a:t>
            </a:r>
            <a:endParaRPr/>
          </a:p>
        </p:txBody>
      </p:sp>
      <p:sp>
        <p:nvSpPr>
          <p:cNvPr id="627" name="Google Shape;627;p54"/>
          <p:cNvSpPr txBox="1">
            <a:spLocks noGrp="1"/>
          </p:cNvSpPr>
          <p:nvPr>
            <p:ph type="title"/>
          </p:nvPr>
        </p:nvSpPr>
        <p:spPr>
          <a:xfrm rot="-269500">
            <a:off x="410819" y="2069926"/>
            <a:ext cx="2949659" cy="614179"/>
          </a:xfrm>
          <a:prstGeom prst="rect">
            <a:avLst/>
          </a:prstGeom>
          <a:solidFill>
            <a:schemeClr val="dk1"/>
          </a:solidFill>
          <a:ln>
            <a:noFill/>
          </a:ln>
        </p:spPr>
        <p:txBody>
          <a:bodyPr spcFirstLastPara="1" wrap="square" lIns="144000" tIns="90000" rIns="144000" bIns="91425" anchor="t" anchorCtr="0">
            <a:noAutofit/>
          </a:bodyPr>
          <a:lstStyle/>
          <a:p>
            <a:pPr marL="0" lvl="0" indent="0" algn="l" rtl="0">
              <a:lnSpc>
                <a:spcPct val="100000"/>
              </a:lnSpc>
              <a:spcBef>
                <a:spcPts val="0"/>
              </a:spcBef>
              <a:spcAft>
                <a:spcPts val="0"/>
              </a:spcAft>
              <a:buSzPts val="2800"/>
              <a:buNone/>
            </a:pPr>
            <a:r>
              <a:rPr lang="en-US"/>
              <a:t>citizen look like?</a:t>
            </a:r>
            <a:endParaRPr/>
          </a:p>
        </p:txBody>
      </p:sp>
      <p:sp>
        <p:nvSpPr>
          <p:cNvPr id="628" name="Google Shape;628;p54"/>
          <p:cNvSpPr txBox="1"/>
          <p:nvPr/>
        </p:nvSpPr>
        <p:spPr>
          <a:xfrm rot="-279449">
            <a:off x="4057321" y="1605837"/>
            <a:ext cx="820208" cy="422287"/>
          </a:xfrm>
          <a:prstGeom prst="rect">
            <a:avLst/>
          </a:prstGeom>
          <a:solidFill>
            <a:schemeClr val="dk1"/>
          </a:solidFill>
          <a:ln>
            <a:noFill/>
          </a:ln>
        </p:spPr>
        <p:txBody>
          <a:bodyPr spcFirstLastPara="1" wrap="square" lIns="90000" tIns="72000" rIns="90000" bIns="720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b="0" i="0" u="none" strike="noStrike" cap="none">
                <a:solidFill>
                  <a:schemeClr val="lt1"/>
                </a:solidFill>
                <a:latin typeface="Arial"/>
                <a:ea typeface="Arial"/>
                <a:cs typeface="Arial"/>
                <a:sym typeface="Arial"/>
              </a:rPr>
              <a:t>Skills</a:t>
            </a:r>
            <a:endParaRPr sz="1800" b="0" i="0" u="none" strike="noStrike" cap="none">
              <a:solidFill>
                <a:schemeClr val="lt1"/>
              </a:solidFill>
              <a:latin typeface="Arial"/>
              <a:ea typeface="Arial"/>
              <a:cs typeface="Arial"/>
              <a:sym typeface="Arial"/>
            </a:endParaRPr>
          </a:p>
        </p:txBody>
      </p:sp>
      <p:sp>
        <p:nvSpPr>
          <p:cNvPr id="629" name="Google Shape;629;p54"/>
          <p:cNvSpPr txBox="1"/>
          <p:nvPr/>
        </p:nvSpPr>
        <p:spPr>
          <a:xfrm rot="386392">
            <a:off x="7616569" y="1650196"/>
            <a:ext cx="1275850" cy="422368"/>
          </a:xfrm>
          <a:prstGeom prst="rect">
            <a:avLst/>
          </a:prstGeom>
          <a:solidFill>
            <a:schemeClr val="dk1"/>
          </a:solidFill>
          <a:ln>
            <a:noFill/>
          </a:ln>
        </p:spPr>
        <p:txBody>
          <a:bodyPr spcFirstLastPara="1" wrap="square" lIns="90000" tIns="72000" rIns="90000" bIns="720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b="0" i="0" u="none" strike="noStrike" cap="none">
                <a:solidFill>
                  <a:schemeClr val="lt1"/>
                </a:solidFill>
                <a:latin typeface="Arial"/>
                <a:ea typeface="Arial"/>
                <a:cs typeface="Arial"/>
                <a:sym typeface="Arial"/>
              </a:rPr>
              <a:t>Adjectives</a:t>
            </a:r>
            <a:endParaRPr sz="1800" b="0" i="0" u="none" strike="noStrike" cap="none">
              <a:solidFill>
                <a:schemeClr val="lt1"/>
              </a:solidFill>
              <a:latin typeface="Arial"/>
              <a:ea typeface="Arial"/>
              <a:cs typeface="Arial"/>
              <a:sym typeface="Arial"/>
            </a:endParaRPr>
          </a:p>
        </p:txBody>
      </p:sp>
      <p:sp>
        <p:nvSpPr>
          <p:cNvPr id="630" name="Google Shape;630;p54"/>
          <p:cNvSpPr txBox="1"/>
          <p:nvPr/>
        </p:nvSpPr>
        <p:spPr>
          <a:xfrm rot="-254456">
            <a:off x="3822093" y="4020238"/>
            <a:ext cx="977677" cy="422354"/>
          </a:xfrm>
          <a:prstGeom prst="rect">
            <a:avLst/>
          </a:prstGeom>
          <a:solidFill>
            <a:schemeClr val="dk1"/>
          </a:solidFill>
          <a:ln>
            <a:noFill/>
          </a:ln>
        </p:spPr>
        <p:txBody>
          <a:bodyPr spcFirstLastPara="1" wrap="square" lIns="90000" tIns="72000" rIns="90000" bIns="720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b="0" i="0" u="none" strike="noStrike" cap="none">
                <a:solidFill>
                  <a:schemeClr val="lt1"/>
                </a:solidFill>
                <a:latin typeface="Arial"/>
                <a:ea typeface="Arial"/>
                <a:cs typeface="Arial"/>
                <a:sym typeface="Arial"/>
              </a:rPr>
              <a:t>Actions</a:t>
            </a:r>
            <a:endParaRPr sz="1800" b="0" i="0" u="none" strike="noStrike" cap="none">
              <a:solidFill>
                <a:schemeClr val="lt1"/>
              </a:solidFill>
              <a:latin typeface="Arial"/>
              <a:ea typeface="Arial"/>
              <a:cs typeface="Arial"/>
              <a:sym typeface="Arial"/>
            </a:endParaRPr>
          </a:p>
        </p:txBody>
      </p:sp>
      <p:sp>
        <p:nvSpPr>
          <p:cNvPr id="631" name="Google Shape;631;p54"/>
          <p:cNvSpPr txBox="1"/>
          <p:nvPr/>
        </p:nvSpPr>
        <p:spPr>
          <a:xfrm rot="-285050">
            <a:off x="7414056" y="3367854"/>
            <a:ext cx="1336592" cy="422361"/>
          </a:xfrm>
          <a:prstGeom prst="rect">
            <a:avLst/>
          </a:prstGeom>
          <a:solidFill>
            <a:schemeClr val="dk1"/>
          </a:solidFill>
          <a:ln>
            <a:noFill/>
          </a:ln>
        </p:spPr>
        <p:txBody>
          <a:bodyPr spcFirstLastPara="1" wrap="square" lIns="90000" tIns="72000" rIns="90000" bIns="720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b="0" i="0" u="none" strike="noStrike" cap="none">
                <a:solidFill>
                  <a:schemeClr val="lt1"/>
                </a:solidFill>
                <a:latin typeface="Arial"/>
                <a:ea typeface="Arial"/>
                <a:cs typeface="Arial"/>
                <a:sym typeface="Arial"/>
              </a:rPr>
              <a:t>Personality</a:t>
            </a:r>
            <a:endParaRPr sz="1800" b="0" i="0" u="none" strike="noStrike" cap="none">
              <a:solidFill>
                <a:schemeClr val="lt1"/>
              </a:solidFill>
              <a:latin typeface="Arial"/>
              <a:ea typeface="Arial"/>
              <a:cs typeface="Arial"/>
              <a:sym typeface="Arial"/>
            </a:endParaRPr>
          </a:p>
        </p:txBody>
      </p:sp>
      <p:sp>
        <p:nvSpPr>
          <p:cNvPr id="632" name="Google Shape;632;p54"/>
          <p:cNvSpPr txBox="1"/>
          <p:nvPr/>
        </p:nvSpPr>
        <p:spPr>
          <a:xfrm rot="-436703">
            <a:off x="7556530" y="3859621"/>
            <a:ext cx="750648" cy="422526"/>
          </a:xfrm>
          <a:prstGeom prst="rect">
            <a:avLst/>
          </a:prstGeom>
          <a:solidFill>
            <a:schemeClr val="dk1"/>
          </a:solidFill>
          <a:ln>
            <a:noFill/>
          </a:ln>
        </p:spPr>
        <p:txBody>
          <a:bodyPr spcFirstLastPara="1" wrap="square" lIns="90000" tIns="72000" rIns="90000" bIns="720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b="0" i="0" u="none" strike="noStrike" cap="none">
                <a:solidFill>
                  <a:schemeClr val="lt1"/>
                </a:solidFill>
                <a:latin typeface="Arial"/>
                <a:ea typeface="Arial"/>
                <a:cs typeface="Arial"/>
                <a:sym typeface="Arial"/>
              </a:rPr>
              <a:t>traits</a:t>
            </a:r>
            <a:endParaRPr sz="1800" b="0" i="0" u="none" strike="noStrike" cap="none">
              <a:solidFill>
                <a:schemeClr val="lt1"/>
              </a:solidFill>
              <a:latin typeface="Arial"/>
              <a:ea typeface="Arial"/>
              <a:cs typeface="Arial"/>
              <a:sym typeface="Arial"/>
            </a:endParaRPr>
          </a:p>
        </p:txBody>
      </p:sp>
      <p:sp>
        <p:nvSpPr>
          <p:cNvPr id="633" name="Google Shape;633;p54"/>
          <p:cNvSpPr txBox="1">
            <a:spLocks noGrp="1"/>
          </p:cNvSpPr>
          <p:nvPr>
            <p:ph type="body" idx="1"/>
          </p:nvPr>
        </p:nvSpPr>
        <p:spPr>
          <a:xfrm>
            <a:off x="3131736" y="118697"/>
            <a:ext cx="5812500" cy="2904000"/>
          </a:xfrm>
          <a:prstGeom prst="rect">
            <a:avLst/>
          </a:prstGeom>
          <a:noFill/>
          <a:ln>
            <a:noFill/>
          </a:ln>
        </p:spPr>
        <p:txBody>
          <a:bodyPr spcFirstLastPara="1" wrap="square" lIns="91425" tIns="45700" rIns="91425" bIns="45700" anchor="t" anchorCtr="0">
            <a:noAutofit/>
          </a:bodyPr>
          <a:lstStyle/>
          <a:p>
            <a:pPr marL="266700" lvl="0" indent="-254000" algn="l" rtl="0">
              <a:lnSpc>
                <a:spcPct val="110000"/>
              </a:lnSpc>
              <a:spcBef>
                <a:spcPts val="0"/>
              </a:spcBef>
              <a:spcAft>
                <a:spcPts val="0"/>
              </a:spcAft>
              <a:buClr>
                <a:schemeClr val="dk1"/>
              </a:buClr>
              <a:buSzPts val="1420"/>
              <a:buChar char="►"/>
            </a:pPr>
            <a:r>
              <a:rPr lang="en-US" sz="2000">
                <a:solidFill>
                  <a:schemeClr val="dk1"/>
                </a:solidFill>
              </a:rPr>
              <a:t>Co-construct the ideal digital citizen in your groups. </a:t>
            </a:r>
            <a:br>
              <a:rPr lang="en-US" sz="2000">
                <a:solidFill>
                  <a:schemeClr val="dk1"/>
                </a:solidFill>
              </a:rPr>
            </a:br>
            <a:r>
              <a:rPr lang="en-US" sz="2000">
                <a:solidFill>
                  <a:schemeClr val="dk1"/>
                </a:solidFill>
              </a:rPr>
              <a:t>You could include:</a:t>
            </a:r>
            <a:endParaRPr sz="200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5"/>
          <p:cNvSpPr/>
          <p:nvPr/>
        </p:nvSpPr>
        <p:spPr>
          <a:xfrm>
            <a:off x="0" y="0"/>
            <a:ext cx="30981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640" name="Google Shape;640;p55"/>
          <p:cNvSpPr txBox="1">
            <a:spLocks noGrp="1"/>
          </p:cNvSpPr>
          <p:nvPr>
            <p:ph type="title"/>
          </p:nvPr>
        </p:nvSpPr>
        <p:spPr>
          <a:xfrm rot="-269341">
            <a:off x="319342" y="453910"/>
            <a:ext cx="3538776"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Our class definition:</a:t>
            </a:r>
            <a:endParaRPr/>
          </a:p>
        </p:txBody>
      </p:sp>
      <p:pic>
        <p:nvPicPr>
          <p:cNvPr id="641" name="Google Shape;641;p55"/>
          <p:cNvPicPr preferRelativeResize="0"/>
          <p:nvPr/>
        </p:nvPicPr>
        <p:blipFill rotWithShape="1">
          <a:blip r:embed="rId3">
            <a:alphaModFix/>
          </a:blip>
          <a:srcRect/>
          <a:stretch/>
        </p:blipFill>
        <p:spPr>
          <a:xfrm rot="1409825">
            <a:off x="2210548" y="1066414"/>
            <a:ext cx="3962978" cy="6159474"/>
          </a:xfrm>
          <a:prstGeom prst="rect">
            <a:avLst/>
          </a:prstGeom>
          <a:noFill/>
          <a:ln>
            <a:noFill/>
          </a:ln>
        </p:spPr>
      </p:pic>
      <p:sp>
        <p:nvSpPr>
          <p:cNvPr id="642" name="Google Shape;642;p55"/>
          <p:cNvSpPr txBox="1">
            <a:spLocks noGrp="1"/>
          </p:cNvSpPr>
          <p:nvPr>
            <p:ph type="body" idx="1"/>
          </p:nvPr>
        </p:nvSpPr>
        <p:spPr>
          <a:xfrm>
            <a:off x="4118700" y="392125"/>
            <a:ext cx="5025300" cy="574500"/>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chemeClr val="dk1"/>
              </a:buClr>
              <a:buSzPts val="1620"/>
              <a:buChar char="►"/>
            </a:pPr>
            <a:r>
              <a:rPr lang="en-US" sz="2000">
                <a:solidFill>
                  <a:schemeClr val="dk1"/>
                </a:solidFill>
              </a:rPr>
              <a:t>A good digital citizen is somebody who...</a:t>
            </a:r>
            <a:endParaRPr sz="2000">
              <a:solidFill>
                <a:schemeClr val="dk1"/>
              </a:solidFill>
            </a:endParaRPr>
          </a:p>
        </p:txBody>
      </p:sp>
      <p:pic>
        <p:nvPicPr>
          <p:cNvPr id="643" name="Google Shape;643;p55"/>
          <p:cNvPicPr preferRelativeResize="0"/>
          <p:nvPr/>
        </p:nvPicPr>
        <p:blipFill rotWithShape="1">
          <a:blip r:embed="rId4">
            <a:alphaModFix/>
          </a:blip>
          <a:srcRect/>
          <a:stretch/>
        </p:blipFill>
        <p:spPr>
          <a:xfrm>
            <a:off x="179825" y="4574850"/>
            <a:ext cx="742623" cy="4202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56"/>
          <p:cNvPicPr preferRelativeResize="0"/>
          <p:nvPr/>
        </p:nvPicPr>
        <p:blipFill rotWithShape="1">
          <a:blip r:embed="rId3">
            <a:alphaModFix/>
          </a:blip>
          <a:srcRect/>
          <a:stretch/>
        </p:blipFill>
        <p:spPr>
          <a:xfrm rot="-799388">
            <a:off x="5869220" y="1546802"/>
            <a:ext cx="3497702" cy="4959544"/>
          </a:xfrm>
          <a:prstGeom prst="rect">
            <a:avLst/>
          </a:prstGeom>
          <a:noFill/>
          <a:ln>
            <a:noFill/>
          </a:ln>
        </p:spPr>
      </p:pic>
      <p:sp>
        <p:nvSpPr>
          <p:cNvPr id="650" name="Google Shape;650;p56"/>
          <p:cNvSpPr txBox="1">
            <a:spLocks noGrp="1"/>
          </p:cNvSpPr>
          <p:nvPr>
            <p:ph type="title"/>
          </p:nvPr>
        </p:nvSpPr>
        <p:spPr>
          <a:xfrm rot="-269321">
            <a:off x="298839" y="165224"/>
            <a:ext cx="3047447" cy="614179"/>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Research Time!</a:t>
            </a:r>
            <a:endParaRPr/>
          </a:p>
        </p:txBody>
      </p:sp>
      <p:sp>
        <p:nvSpPr>
          <p:cNvPr id="651" name="Google Shape;651;p56"/>
          <p:cNvSpPr txBox="1">
            <a:spLocks noGrp="1"/>
          </p:cNvSpPr>
          <p:nvPr>
            <p:ph type="body" idx="1"/>
          </p:nvPr>
        </p:nvSpPr>
        <p:spPr>
          <a:xfrm>
            <a:off x="533134" y="855267"/>
            <a:ext cx="6214200" cy="29040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FF0000"/>
              </a:buClr>
              <a:buSzPts val="1440"/>
              <a:buNone/>
            </a:pPr>
            <a:r>
              <a:rPr lang="en-US" sz="2000">
                <a:solidFill>
                  <a:srgbClr val="FF0000"/>
                </a:solidFill>
              </a:rPr>
              <a:t>Using the available computers and/or tablets, research examples of inspiring digital citizenship. To help get started, consider the following:</a:t>
            </a:r>
            <a:endParaRPr sz="2000"/>
          </a:p>
          <a:p>
            <a:pPr marL="266700" lvl="0" indent="-266700" algn="l" rtl="0">
              <a:lnSpc>
                <a:spcPct val="110000"/>
              </a:lnSpc>
              <a:spcBef>
                <a:spcPts val="1000"/>
              </a:spcBef>
              <a:spcAft>
                <a:spcPts val="0"/>
              </a:spcAft>
              <a:buClr>
                <a:srgbClr val="000000"/>
              </a:buClr>
              <a:buSzPts val="1080"/>
              <a:buChar char="►"/>
            </a:pPr>
            <a:r>
              <a:rPr lang="en-US" sz="2000"/>
              <a:t>Where have you seen people using the internet/social media to promote a positive message?</a:t>
            </a:r>
            <a:endParaRPr sz="2000"/>
          </a:p>
          <a:p>
            <a:pPr marL="266700" lvl="0" indent="-266700" algn="l" rtl="0">
              <a:lnSpc>
                <a:spcPct val="110000"/>
              </a:lnSpc>
              <a:spcBef>
                <a:spcPts val="1000"/>
              </a:spcBef>
              <a:spcAft>
                <a:spcPts val="0"/>
              </a:spcAft>
              <a:buClr>
                <a:srgbClr val="000000"/>
              </a:buClr>
              <a:buSzPts val="1080"/>
              <a:buChar char="►"/>
            </a:pPr>
            <a:r>
              <a:rPr lang="en-US" sz="2000"/>
              <a:t>Where have you seen the internet used to provide a solution or push for change on an important issue?</a:t>
            </a:r>
            <a:endParaRPr sz="2000"/>
          </a:p>
          <a:p>
            <a:pPr marL="266700" lvl="0" indent="-266700" algn="l" rtl="0">
              <a:lnSpc>
                <a:spcPct val="110000"/>
              </a:lnSpc>
              <a:spcBef>
                <a:spcPts val="1000"/>
              </a:spcBef>
              <a:spcAft>
                <a:spcPts val="0"/>
              </a:spcAft>
              <a:buClr>
                <a:srgbClr val="000000"/>
              </a:buClr>
              <a:buSzPts val="1080"/>
              <a:buChar char="►"/>
            </a:pPr>
            <a:r>
              <a:rPr lang="en-US" sz="2000"/>
              <a:t>Which influencers do you admire? What do you like about what they say, and how they say it?</a:t>
            </a:r>
            <a:endParaRPr sz="2000"/>
          </a:p>
          <a:p>
            <a:pPr marL="0" lvl="0" indent="0" algn="l" rtl="0">
              <a:lnSpc>
                <a:spcPct val="110000"/>
              </a:lnSpc>
              <a:spcBef>
                <a:spcPts val="1000"/>
              </a:spcBef>
              <a:spcAft>
                <a:spcPts val="0"/>
              </a:spcAft>
              <a:buClr>
                <a:srgbClr val="000000"/>
              </a:buClr>
              <a:buSzPts val="1620"/>
              <a:buNone/>
            </a:pPr>
            <a:endParaRPr sz="1800"/>
          </a:p>
        </p:txBody>
      </p:sp>
      <p:pic>
        <p:nvPicPr>
          <p:cNvPr id="652" name="Google Shape;652;p56"/>
          <p:cNvPicPr preferRelativeResize="0"/>
          <p:nvPr/>
        </p:nvPicPr>
        <p:blipFill rotWithShape="1">
          <a:blip r:embed="rId4">
            <a:alphaModFix/>
          </a:blip>
          <a:srcRect/>
          <a:stretch/>
        </p:blipFill>
        <p:spPr>
          <a:xfrm rot="-740933">
            <a:off x="6348377" y="896024"/>
            <a:ext cx="1810179" cy="2256269"/>
          </a:xfrm>
          <a:prstGeom prst="rect">
            <a:avLst/>
          </a:prstGeom>
          <a:noFill/>
          <a:ln>
            <a:noFill/>
          </a:ln>
        </p:spPr>
      </p:pic>
      <p:pic>
        <p:nvPicPr>
          <p:cNvPr id="653" name="Google Shape;653;p56"/>
          <p:cNvPicPr preferRelativeResize="0"/>
          <p:nvPr/>
        </p:nvPicPr>
        <p:blipFill rotWithShape="1">
          <a:blip r:embed="rId5">
            <a:alphaModFix/>
          </a:blip>
          <a:srcRect/>
          <a:stretch/>
        </p:blipFill>
        <p:spPr>
          <a:xfrm>
            <a:off x="7618072" y="1000119"/>
            <a:ext cx="2391779" cy="302645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57"/>
          <p:cNvPicPr preferRelativeResize="0"/>
          <p:nvPr/>
        </p:nvPicPr>
        <p:blipFill rotWithShape="1">
          <a:blip r:embed="rId3">
            <a:alphaModFix/>
          </a:blip>
          <a:srcRect/>
          <a:stretch/>
        </p:blipFill>
        <p:spPr>
          <a:xfrm rot="-799388">
            <a:off x="6497306" y="1110992"/>
            <a:ext cx="3467659" cy="4269258"/>
          </a:xfrm>
          <a:prstGeom prst="rect">
            <a:avLst/>
          </a:prstGeom>
          <a:noFill/>
          <a:ln>
            <a:noFill/>
          </a:ln>
        </p:spPr>
      </p:pic>
      <p:sp>
        <p:nvSpPr>
          <p:cNvPr id="660" name="Google Shape;660;p57"/>
          <p:cNvSpPr txBox="1">
            <a:spLocks noGrp="1"/>
          </p:cNvSpPr>
          <p:nvPr>
            <p:ph type="title"/>
          </p:nvPr>
        </p:nvSpPr>
        <p:spPr>
          <a:xfrm rot="-269341">
            <a:off x="317766" y="171125"/>
            <a:ext cx="3047485"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Research Time!</a:t>
            </a:r>
            <a:endParaRPr/>
          </a:p>
        </p:txBody>
      </p:sp>
      <p:sp>
        <p:nvSpPr>
          <p:cNvPr id="661" name="Google Shape;661;p57"/>
          <p:cNvSpPr txBox="1">
            <a:spLocks noGrp="1"/>
          </p:cNvSpPr>
          <p:nvPr>
            <p:ph type="body" idx="1"/>
          </p:nvPr>
        </p:nvSpPr>
        <p:spPr>
          <a:xfrm>
            <a:off x="516913" y="910383"/>
            <a:ext cx="6526162"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FF0000"/>
              </a:buClr>
              <a:buSzPts val="1260"/>
              <a:buNone/>
            </a:pPr>
            <a:r>
              <a:rPr lang="en-US" sz="2000">
                <a:solidFill>
                  <a:srgbClr val="FF0000"/>
                </a:solidFill>
              </a:rPr>
              <a:t>While researching, consider the following questions:</a:t>
            </a:r>
            <a:endParaRPr sz="2000"/>
          </a:p>
          <a:p>
            <a:pPr marL="266700" lvl="0" indent="-266700" algn="l" rtl="0">
              <a:lnSpc>
                <a:spcPct val="110000"/>
              </a:lnSpc>
              <a:spcBef>
                <a:spcPts val="1000"/>
              </a:spcBef>
              <a:spcAft>
                <a:spcPts val="0"/>
              </a:spcAft>
              <a:buClr>
                <a:srgbClr val="000000"/>
              </a:buClr>
              <a:buSzPts val="1080"/>
              <a:buChar char="►"/>
            </a:pPr>
            <a:r>
              <a:rPr lang="en-US" sz="2000"/>
              <a:t>What positive message is this person or group trying to promote (or which issue are they helping to resolve)?</a:t>
            </a:r>
            <a:endParaRPr sz="2000"/>
          </a:p>
          <a:p>
            <a:pPr marL="266700" lvl="0" indent="-266700" algn="l" rtl="0">
              <a:lnSpc>
                <a:spcPct val="110000"/>
              </a:lnSpc>
              <a:spcBef>
                <a:spcPts val="1000"/>
              </a:spcBef>
              <a:spcAft>
                <a:spcPts val="0"/>
              </a:spcAft>
              <a:buClr>
                <a:srgbClr val="000000"/>
              </a:buClr>
              <a:buSzPts val="1080"/>
              <a:buChar char="►"/>
            </a:pPr>
            <a:r>
              <a:rPr lang="en-US" sz="2000"/>
              <a:t>What platform and/or tools are they using to communicate their message? Have they enlisted the support of others? How did they encourage people to participate? </a:t>
            </a:r>
            <a:endParaRPr sz="2000"/>
          </a:p>
          <a:p>
            <a:pPr marL="266700" lvl="0" indent="-266700" algn="l" rtl="0">
              <a:lnSpc>
                <a:spcPct val="110000"/>
              </a:lnSpc>
              <a:spcBef>
                <a:spcPts val="1000"/>
              </a:spcBef>
              <a:spcAft>
                <a:spcPts val="0"/>
              </a:spcAft>
              <a:buClr>
                <a:srgbClr val="000000"/>
              </a:buClr>
              <a:buSzPts val="1080"/>
              <a:buChar char="►"/>
            </a:pPr>
            <a:r>
              <a:rPr lang="en-US" sz="2000"/>
              <a:t>How does viewing their content make you feel?</a:t>
            </a:r>
            <a:endParaRPr sz="2000"/>
          </a:p>
          <a:p>
            <a:pPr marL="266700" lvl="0" indent="-266700" algn="l" rtl="0">
              <a:lnSpc>
                <a:spcPct val="110000"/>
              </a:lnSpc>
              <a:spcBef>
                <a:spcPts val="1000"/>
              </a:spcBef>
              <a:spcAft>
                <a:spcPts val="0"/>
              </a:spcAft>
              <a:buClr>
                <a:srgbClr val="000000"/>
              </a:buClr>
              <a:buSzPts val="1080"/>
              <a:buChar char="►"/>
            </a:pPr>
            <a:r>
              <a:rPr lang="en-US" sz="2000"/>
              <a:t>What evidence is there for their success?</a:t>
            </a:r>
            <a:r>
              <a:rPr lang="en-US" sz="2000" i="1"/>
              <a:t> </a:t>
            </a:r>
            <a:endParaRPr sz="1800"/>
          </a:p>
        </p:txBody>
      </p:sp>
      <p:pic>
        <p:nvPicPr>
          <p:cNvPr id="662" name="Google Shape;662;p57"/>
          <p:cNvPicPr preferRelativeResize="0"/>
          <p:nvPr/>
        </p:nvPicPr>
        <p:blipFill rotWithShape="1">
          <a:blip r:embed="rId4">
            <a:alphaModFix/>
          </a:blip>
          <a:srcRect/>
          <a:stretch/>
        </p:blipFill>
        <p:spPr>
          <a:xfrm rot="-740933">
            <a:off x="6922584" y="438360"/>
            <a:ext cx="1794631" cy="1942234"/>
          </a:xfrm>
          <a:prstGeom prst="rect">
            <a:avLst/>
          </a:prstGeom>
          <a:noFill/>
          <a:ln>
            <a:noFill/>
          </a:ln>
        </p:spPr>
      </p:pic>
      <p:pic>
        <p:nvPicPr>
          <p:cNvPr id="663" name="Google Shape;663;p57"/>
          <p:cNvPicPr preferRelativeResize="0"/>
          <p:nvPr/>
        </p:nvPicPr>
        <p:blipFill rotWithShape="1">
          <a:blip r:embed="rId5">
            <a:alphaModFix/>
          </a:blip>
          <a:srcRect/>
          <a:stretch/>
        </p:blipFill>
        <p:spPr>
          <a:xfrm>
            <a:off x="7958382" y="1059779"/>
            <a:ext cx="2371235" cy="260522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58"/>
          <p:cNvPicPr preferRelativeResize="0"/>
          <p:nvPr/>
        </p:nvPicPr>
        <p:blipFill rotWithShape="1">
          <a:blip r:embed="rId3">
            <a:alphaModFix/>
          </a:blip>
          <a:srcRect/>
          <a:stretch/>
        </p:blipFill>
        <p:spPr>
          <a:xfrm>
            <a:off x="828230" y="3613285"/>
            <a:ext cx="392584" cy="416575"/>
          </a:xfrm>
          <a:prstGeom prst="rect">
            <a:avLst/>
          </a:prstGeom>
          <a:noFill/>
          <a:ln>
            <a:noFill/>
          </a:ln>
        </p:spPr>
      </p:pic>
      <p:pic>
        <p:nvPicPr>
          <p:cNvPr id="670" name="Google Shape;670;p58"/>
          <p:cNvPicPr preferRelativeResize="0"/>
          <p:nvPr/>
        </p:nvPicPr>
        <p:blipFill rotWithShape="1">
          <a:blip r:embed="rId4">
            <a:alphaModFix/>
          </a:blip>
          <a:srcRect/>
          <a:stretch/>
        </p:blipFill>
        <p:spPr>
          <a:xfrm rot="-1002411">
            <a:off x="4952584" y="3378099"/>
            <a:ext cx="1247699" cy="1357329"/>
          </a:xfrm>
          <a:prstGeom prst="rect">
            <a:avLst/>
          </a:prstGeom>
          <a:noFill/>
          <a:ln>
            <a:noFill/>
          </a:ln>
        </p:spPr>
      </p:pic>
      <p:sp>
        <p:nvSpPr>
          <p:cNvPr id="671" name="Google Shape;671;p58"/>
          <p:cNvSpPr txBox="1">
            <a:spLocks noGrp="1"/>
          </p:cNvSpPr>
          <p:nvPr>
            <p:ph type="body" idx="1"/>
          </p:nvPr>
        </p:nvSpPr>
        <p:spPr>
          <a:xfrm>
            <a:off x="324658" y="1182926"/>
            <a:ext cx="3787800" cy="29040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000000"/>
              </a:buClr>
              <a:buSzPts val="1620"/>
              <a:buNone/>
            </a:pPr>
            <a:r>
              <a:rPr lang="en-US" sz="2000">
                <a:solidFill>
                  <a:srgbClr val="FF0000"/>
                </a:solidFill>
              </a:rPr>
              <a:t>Plan or join a digital campaign focusing on an important issue:</a:t>
            </a:r>
            <a:endParaRPr sz="2000">
              <a:solidFill>
                <a:srgbClr val="FF0000"/>
              </a:solidFill>
            </a:endParaRPr>
          </a:p>
          <a:p>
            <a:pPr marL="457200" lvl="0" indent="-318770" algn="l" rtl="0">
              <a:lnSpc>
                <a:spcPct val="110000"/>
              </a:lnSpc>
              <a:spcBef>
                <a:spcPts val="1000"/>
              </a:spcBef>
              <a:spcAft>
                <a:spcPts val="0"/>
              </a:spcAft>
              <a:buSzPts val="1420"/>
              <a:buChar char="►"/>
            </a:pPr>
            <a:r>
              <a:rPr lang="en-US" sz="2000"/>
              <a:t>Anti-hate or bullying</a:t>
            </a:r>
            <a:endParaRPr sz="2000"/>
          </a:p>
          <a:p>
            <a:pPr marL="457200" lvl="0" indent="-318770" algn="l" rtl="0">
              <a:lnSpc>
                <a:spcPct val="110000"/>
              </a:lnSpc>
              <a:spcBef>
                <a:spcPts val="0"/>
              </a:spcBef>
              <a:spcAft>
                <a:spcPts val="0"/>
              </a:spcAft>
              <a:buSzPts val="1420"/>
              <a:buChar char="►"/>
            </a:pPr>
            <a:r>
              <a:rPr lang="en-US" sz="2000"/>
              <a:t>Dis/misinformation</a:t>
            </a:r>
            <a:endParaRPr sz="2000"/>
          </a:p>
          <a:p>
            <a:pPr marL="457200" lvl="0" indent="-318770" algn="l" rtl="0">
              <a:lnSpc>
                <a:spcPct val="110000"/>
              </a:lnSpc>
              <a:spcBef>
                <a:spcPts val="0"/>
              </a:spcBef>
              <a:spcAft>
                <a:spcPts val="0"/>
              </a:spcAft>
              <a:buSzPts val="1420"/>
              <a:buChar char="►"/>
            </a:pPr>
            <a:r>
              <a:rPr lang="en-US" sz="2000"/>
              <a:t>Community Action</a:t>
            </a:r>
            <a:endParaRPr sz="2000"/>
          </a:p>
        </p:txBody>
      </p:sp>
      <p:sp>
        <p:nvSpPr>
          <p:cNvPr id="672" name="Google Shape;672;p58"/>
          <p:cNvSpPr txBox="1">
            <a:spLocks noGrp="1"/>
          </p:cNvSpPr>
          <p:nvPr>
            <p:ph type="body" idx="2"/>
          </p:nvPr>
        </p:nvSpPr>
        <p:spPr>
          <a:xfrm>
            <a:off x="4392676" y="1236931"/>
            <a:ext cx="4825066" cy="18237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000000"/>
              </a:buClr>
              <a:buSzPts val="1620"/>
              <a:buNone/>
            </a:pPr>
            <a:r>
              <a:rPr lang="en-US" sz="2000">
                <a:solidFill>
                  <a:srgbClr val="FF0000"/>
                </a:solidFill>
              </a:rPr>
              <a:t>Deliver an inspiring message for your target audience by producing:</a:t>
            </a:r>
            <a:endParaRPr sz="2000">
              <a:solidFill>
                <a:srgbClr val="FF0000"/>
              </a:solidFill>
            </a:endParaRPr>
          </a:p>
          <a:p>
            <a:pPr marL="457200" lvl="0" indent="-318770" algn="l" rtl="0">
              <a:lnSpc>
                <a:spcPct val="110000"/>
              </a:lnSpc>
              <a:spcBef>
                <a:spcPts val="1000"/>
              </a:spcBef>
              <a:spcAft>
                <a:spcPts val="0"/>
              </a:spcAft>
              <a:buSzPts val="1420"/>
              <a:buChar char="►"/>
            </a:pPr>
            <a:r>
              <a:rPr lang="en-US" sz="2000"/>
              <a:t>Video content</a:t>
            </a:r>
            <a:endParaRPr sz="2000"/>
          </a:p>
          <a:p>
            <a:pPr marL="457200" lvl="0" indent="-318770" algn="l" rtl="0">
              <a:lnSpc>
                <a:spcPct val="110000"/>
              </a:lnSpc>
              <a:spcBef>
                <a:spcPts val="0"/>
              </a:spcBef>
              <a:spcAft>
                <a:spcPts val="0"/>
              </a:spcAft>
              <a:buSzPts val="1420"/>
              <a:buChar char="►"/>
            </a:pPr>
            <a:r>
              <a:rPr lang="en-US" sz="2000"/>
              <a:t>A speech or PPT presentation</a:t>
            </a:r>
            <a:endParaRPr sz="2000"/>
          </a:p>
          <a:p>
            <a:pPr marL="457200" lvl="0" indent="-318770" algn="l" rtl="0">
              <a:lnSpc>
                <a:spcPct val="110000"/>
              </a:lnSpc>
              <a:spcBef>
                <a:spcPts val="0"/>
              </a:spcBef>
              <a:spcAft>
                <a:spcPts val="0"/>
              </a:spcAft>
              <a:buSzPts val="1420"/>
              <a:buChar char="►"/>
            </a:pPr>
            <a:r>
              <a:rPr lang="en-US" sz="2000"/>
              <a:t>A spoken word piece, poem, or song</a:t>
            </a:r>
            <a:endParaRPr sz="2000"/>
          </a:p>
        </p:txBody>
      </p:sp>
      <p:sp>
        <p:nvSpPr>
          <p:cNvPr id="673" name="Google Shape;673;p58"/>
          <p:cNvSpPr txBox="1"/>
          <p:nvPr/>
        </p:nvSpPr>
        <p:spPr>
          <a:xfrm rot="-279691">
            <a:off x="5591420" y="471498"/>
            <a:ext cx="2073002" cy="514738"/>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400" b="0" i="0" u="none" strike="noStrike" cap="none" dirty="0">
                <a:solidFill>
                  <a:schemeClr val="lt1"/>
                </a:solidFill>
                <a:latin typeface="Arial"/>
                <a:ea typeface="Arial"/>
                <a:cs typeface="Arial"/>
                <a:sym typeface="Arial"/>
              </a:rPr>
              <a:t>Content crew!</a:t>
            </a:r>
            <a:endParaRPr sz="2400" b="0" i="0" u="none" strike="noStrike" cap="none" dirty="0">
              <a:solidFill>
                <a:schemeClr val="lt1"/>
              </a:solidFill>
              <a:latin typeface="Arial"/>
              <a:ea typeface="Arial"/>
              <a:cs typeface="Arial"/>
              <a:sym typeface="Arial"/>
            </a:endParaRPr>
          </a:p>
        </p:txBody>
      </p:sp>
      <p:sp>
        <p:nvSpPr>
          <p:cNvPr id="674" name="Google Shape;674;p58"/>
          <p:cNvSpPr txBox="1"/>
          <p:nvPr/>
        </p:nvSpPr>
        <p:spPr>
          <a:xfrm rot="-279302">
            <a:off x="749328" y="442388"/>
            <a:ext cx="2475813" cy="514738"/>
          </a:xfrm>
          <a:prstGeom prst="rect">
            <a:avLst/>
          </a:prstGeom>
          <a:solidFill>
            <a:schemeClr val="dk1"/>
          </a:solidFill>
          <a:ln>
            <a:noFill/>
          </a:ln>
        </p:spPr>
        <p:txBody>
          <a:bodyPr spcFirstLastPara="1" wrap="square" lIns="90000" tIns="72000" rIns="90000" bIns="720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400" b="0" i="0" u="none" strike="noStrike" cap="none" dirty="0">
                <a:solidFill>
                  <a:schemeClr val="lt1"/>
                </a:solidFill>
                <a:latin typeface="Arial"/>
                <a:ea typeface="Arial"/>
                <a:cs typeface="Arial"/>
                <a:sym typeface="Arial"/>
              </a:rPr>
              <a:t>Campaign crew!</a:t>
            </a:r>
            <a:endParaRPr sz="1800" b="0" i="0" u="none" strike="noStrike" cap="none" dirty="0">
              <a:solidFill>
                <a:srgbClr val="000000"/>
              </a:solidFill>
              <a:latin typeface="Arial"/>
              <a:ea typeface="Arial"/>
              <a:cs typeface="Arial"/>
              <a:sym typeface="Arial"/>
            </a:endParaRPr>
          </a:p>
        </p:txBody>
      </p:sp>
      <p:pic>
        <p:nvPicPr>
          <p:cNvPr id="675" name="Google Shape;675;p58"/>
          <p:cNvPicPr preferRelativeResize="0"/>
          <p:nvPr/>
        </p:nvPicPr>
        <p:blipFill rotWithShape="1">
          <a:blip r:embed="rId5">
            <a:alphaModFix/>
          </a:blip>
          <a:srcRect/>
          <a:stretch/>
        </p:blipFill>
        <p:spPr>
          <a:xfrm>
            <a:off x="5942462" y="3386083"/>
            <a:ext cx="2747121" cy="1563242"/>
          </a:xfrm>
          <a:prstGeom prst="rect">
            <a:avLst/>
          </a:prstGeom>
          <a:noFill/>
          <a:ln>
            <a:noFill/>
          </a:ln>
        </p:spPr>
      </p:pic>
      <p:pic>
        <p:nvPicPr>
          <p:cNvPr id="676" name="Google Shape;676;p58"/>
          <p:cNvPicPr preferRelativeResize="0"/>
          <p:nvPr/>
        </p:nvPicPr>
        <p:blipFill rotWithShape="1">
          <a:blip r:embed="rId6">
            <a:alphaModFix/>
          </a:blip>
          <a:srcRect/>
          <a:stretch/>
        </p:blipFill>
        <p:spPr>
          <a:xfrm rot="-1094365" flipH="1">
            <a:off x="1445871" y="3319156"/>
            <a:ext cx="851185" cy="1535538"/>
          </a:xfrm>
          <a:prstGeom prst="rect">
            <a:avLst/>
          </a:prstGeom>
          <a:noFill/>
          <a:ln>
            <a:noFill/>
          </a:ln>
        </p:spPr>
      </p:pic>
      <p:pic>
        <p:nvPicPr>
          <p:cNvPr id="677" name="Google Shape;677;p58"/>
          <p:cNvPicPr preferRelativeResize="0"/>
          <p:nvPr/>
        </p:nvPicPr>
        <p:blipFill rotWithShape="1">
          <a:blip r:embed="rId7">
            <a:alphaModFix/>
          </a:blip>
          <a:srcRect/>
          <a:stretch/>
        </p:blipFill>
        <p:spPr>
          <a:xfrm rot="-1681712">
            <a:off x="1638300" y="3251879"/>
            <a:ext cx="1957500" cy="1555962"/>
          </a:xfrm>
          <a:prstGeom prst="rect">
            <a:avLst/>
          </a:prstGeom>
          <a:noFill/>
          <a:ln>
            <a:noFill/>
          </a:ln>
        </p:spPr>
      </p:pic>
      <p:pic>
        <p:nvPicPr>
          <p:cNvPr id="678" name="Google Shape;678;p58"/>
          <p:cNvPicPr preferRelativeResize="0"/>
          <p:nvPr/>
        </p:nvPicPr>
        <p:blipFill rotWithShape="1">
          <a:blip r:embed="rId8">
            <a:alphaModFix/>
          </a:blip>
          <a:srcRect/>
          <a:stretch/>
        </p:blipFill>
        <p:spPr>
          <a:xfrm>
            <a:off x="3083315" y="4448534"/>
            <a:ext cx="302090" cy="32411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9"/>
          <p:cNvSpPr txBox="1">
            <a:spLocks noGrp="1"/>
          </p:cNvSpPr>
          <p:nvPr>
            <p:ph type="title"/>
          </p:nvPr>
        </p:nvSpPr>
        <p:spPr>
          <a:xfrm rot="-269235">
            <a:off x="246131" y="225696"/>
            <a:ext cx="4234473"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Campaigns and Content</a:t>
            </a:r>
            <a:endParaRPr/>
          </a:p>
        </p:txBody>
      </p:sp>
      <p:sp>
        <p:nvSpPr>
          <p:cNvPr id="685" name="Google Shape;685;p59"/>
          <p:cNvSpPr txBox="1">
            <a:spLocks noGrp="1"/>
          </p:cNvSpPr>
          <p:nvPr>
            <p:ph type="body" idx="1"/>
          </p:nvPr>
        </p:nvSpPr>
        <p:spPr>
          <a:xfrm>
            <a:off x="114835" y="1751105"/>
            <a:ext cx="4977581" cy="2904014"/>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Clr>
                <a:srgbClr val="000000"/>
              </a:buClr>
              <a:buSzPts val="1260"/>
              <a:buChar char="►"/>
            </a:pPr>
            <a:r>
              <a:rPr lang="en-US" sz="2000"/>
              <a:t>An overview of what digital citizenship is, and why it is important</a:t>
            </a:r>
            <a:endParaRPr sz="2000"/>
          </a:p>
          <a:p>
            <a:pPr marL="266700" lvl="0" indent="-266700" algn="l" rtl="0">
              <a:lnSpc>
                <a:spcPct val="110000"/>
              </a:lnSpc>
              <a:spcBef>
                <a:spcPts val="1000"/>
              </a:spcBef>
              <a:spcAft>
                <a:spcPts val="0"/>
              </a:spcAft>
              <a:buClr>
                <a:srgbClr val="000000"/>
              </a:buClr>
              <a:buSzPts val="1260"/>
              <a:buChar char="►"/>
            </a:pPr>
            <a:r>
              <a:rPr lang="en-US" sz="2000"/>
              <a:t>Key facts on the topic they are focusing on;</a:t>
            </a:r>
            <a:endParaRPr sz="2000"/>
          </a:p>
          <a:p>
            <a:pPr marL="266700" lvl="0" indent="-266700" algn="l" rtl="0">
              <a:lnSpc>
                <a:spcPct val="110000"/>
              </a:lnSpc>
              <a:spcBef>
                <a:spcPts val="1000"/>
              </a:spcBef>
              <a:spcAft>
                <a:spcPts val="0"/>
              </a:spcAft>
              <a:buClr>
                <a:srgbClr val="000000"/>
              </a:buClr>
              <a:buSzPts val="1260"/>
              <a:buChar char="►"/>
            </a:pPr>
            <a:r>
              <a:rPr lang="en-US" sz="2000"/>
              <a:t>Different ways in which young people can respond to challenges they find online;</a:t>
            </a:r>
            <a:endParaRPr sz="2000"/>
          </a:p>
          <a:p>
            <a:pPr marL="266700" lvl="0" indent="-186690" algn="l" rtl="0">
              <a:lnSpc>
                <a:spcPct val="110000"/>
              </a:lnSpc>
              <a:spcBef>
                <a:spcPts val="1000"/>
              </a:spcBef>
              <a:spcAft>
                <a:spcPts val="0"/>
              </a:spcAft>
              <a:buClr>
                <a:srgbClr val="000000"/>
              </a:buClr>
              <a:buSzPts val="1260"/>
              <a:buNone/>
            </a:pPr>
            <a:endParaRPr/>
          </a:p>
        </p:txBody>
      </p:sp>
      <p:sp>
        <p:nvSpPr>
          <p:cNvPr id="686" name="Google Shape;686;p59"/>
          <p:cNvSpPr txBox="1">
            <a:spLocks noGrp="1"/>
          </p:cNvSpPr>
          <p:nvPr>
            <p:ph type="body" idx="2"/>
          </p:nvPr>
        </p:nvSpPr>
        <p:spPr>
          <a:xfrm>
            <a:off x="4874342" y="1751105"/>
            <a:ext cx="4325709" cy="2904014"/>
          </a:xfrm>
          <a:prstGeom prst="rect">
            <a:avLst/>
          </a:prstGeom>
          <a:noFill/>
          <a:ln>
            <a:noFill/>
          </a:ln>
        </p:spPr>
        <p:txBody>
          <a:bodyPr spcFirstLastPara="1" wrap="square" lIns="91425" tIns="45700" rIns="91425" bIns="45700" anchor="t" anchorCtr="0">
            <a:noAutofit/>
          </a:bodyPr>
          <a:lstStyle/>
          <a:p>
            <a:pPr marL="266700" lvl="0" indent="-266700" algn="l" rtl="0">
              <a:lnSpc>
                <a:spcPct val="110000"/>
              </a:lnSpc>
              <a:spcBef>
                <a:spcPts val="0"/>
              </a:spcBef>
              <a:spcAft>
                <a:spcPts val="0"/>
              </a:spcAft>
              <a:buSzPts val="1260"/>
              <a:buChar char="►"/>
            </a:pPr>
            <a:r>
              <a:rPr lang="en-US" sz="2000"/>
              <a:t>Different examples of how the internet might inspire other young people;</a:t>
            </a:r>
            <a:endParaRPr sz="2000"/>
          </a:p>
          <a:p>
            <a:pPr marL="266700" lvl="0" indent="-266700" algn="l" rtl="0">
              <a:lnSpc>
                <a:spcPct val="110000"/>
              </a:lnSpc>
              <a:spcBef>
                <a:spcPts val="0"/>
              </a:spcBef>
              <a:spcAft>
                <a:spcPts val="0"/>
              </a:spcAft>
              <a:buClr>
                <a:srgbClr val="000000"/>
              </a:buClr>
              <a:buSzPts val="1260"/>
              <a:buChar char="►"/>
            </a:pPr>
            <a:r>
              <a:rPr lang="en-US" sz="2000"/>
              <a:t>Compelling reasons as to why other people should strive to become good digital citizens. </a:t>
            </a:r>
            <a:endParaRPr sz="2000"/>
          </a:p>
        </p:txBody>
      </p:sp>
      <p:pic>
        <p:nvPicPr>
          <p:cNvPr id="687" name="Google Shape;687;p59"/>
          <p:cNvPicPr preferRelativeResize="0"/>
          <p:nvPr/>
        </p:nvPicPr>
        <p:blipFill rotWithShape="1">
          <a:blip r:embed="rId3">
            <a:alphaModFix/>
          </a:blip>
          <a:srcRect/>
          <a:stretch/>
        </p:blipFill>
        <p:spPr>
          <a:xfrm rot="-597454">
            <a:off x="5189642" y="4031550"/>
            <a:ext cx="2271445" cy="1004242"/>
          </a:xfrm>
          <a:prstGeom prst="rect">
            <a:avLst/>
          </a:prstGeom>
          <a:noFill/>
          <a:ln>
            <a:noFill/>
          </a:ln>
        </p:spPr>
      </p:pic>
      <p:pic>
        <p:nvPicPr>
          <p:cNvPr id="688" name="Google Shape;688;p59"/>
          <p:cNvPicPr preferRelativeResize="0"/>
          <p:nvPr/>
        </p:nvPicPr>
        <p:blipFill rotWithShape="1">
          <a:blip r:embed="rId4">
            <a:alphaModFix/>
          </a:blip>
          <a:srcRect/>
          <a:stretch/>
        </p:blipFill>
        <p:spPr>
          <a:xfrm rot="825320">
            <a:off x="6861369" y="3734946"/>
            <a:ext cx="1338873" cy="1435218"/>
          </a:xfrm>
          <a:prstGeom prst="rect">
            <a:avLst/>
          </a:prstGeom>
          <a:noFill/>
          <a:ln>
            <a:noFill/>
          </a:ln>
        </p:spPr>
      </p:pic>
      <p:sp>
        <p:nvSpPr>
          <p:cNvPr id="689" name="Google Shape;689;p59"/>
          <p:cNvSpPr/>
          <p:nvPr/>
        </p:nvSpPr>
        <p:spPr>
          <a:xfrm>
            <a:off x="228599" y="1004485"/>
            <a:ext cx="690224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0" u="none" strike="noStrike" cap="none" dirty="0">
                <a:solidFill>
                  <a:srgbClr val="FF0000"/>
                </a:solidFill>
                <a:latin typeface="Arial"/>
                <a:ea typeface="Arial"/>
                <a:cs typeface="Arial"/>
                <a:sym typeface="Arial"/>
              </a:rPr>
              <a:t>When creating your campaigns or content, keep in mind and try to include the following:</a:t>
            </a:r>
            <a:endParaRPr sz="2000" i="0" u="none" strike="noStrike" cap="none" dirty="0">
              <a:solidFill>
                <a:srgbClr val="FF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a9b0a568e9_0_2"/>
          <p:cNvSpPr/>
          <p:nvPr/>
        </p:nvSpPr>
        <p:spPr>
          <a:xfrm>
            <a:off x="1911879" y="1124785"/>
            <a:ext cx="6106800" cy="351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139" name="Google Shape;139;ga9b0a568e9_0_2"/>
          <p:cNvSpPr>
            <a:spLocks noGrp="1"/>
          </p:cNvSpPr>
          <p:nvPr>
            <p:ph type="pic" idx="2"/>
          </p:nvPr>
        </p:nvSpPr>
        <p:spPr>
          <a:xfrm>
            <a:off x="1802983" y="1051215"/>
            <a:ext cx="6132600" cy="35013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0000"/>
              </a:lnSpc>
              <a:spcBef>
                <a:spcPts val="0"/>
              </a:spcBef>
              <a:spcAft>
                <a:spcPts val="0"/>
              </a:spcAft>
              <a:buClr>
                <a:srgbClr val="000000"/>
              </a:buClr>
              <a:buSzPts val="1260"/>
              <a:buFont typeface="Arial"/>
              <a:buNone/>
            </a:pPr>
            <a:r>
              <a:rPr lang="en-US" sz="1400" b="0" i="0" u="none" strike="noStrike" cap="none">
                <a:solidFill>
                  <a:srgbClr val="000000"/>
                </a:solidFill>
                <a:latin typeface="Arial"/>
                <a:ea typeface="Arial"/>
                <a:cs typeface="Arial"/>
                <a:sym typeface="Arial"/>
              </a:rPr>
              <a:t>Insert example of misinformation</a:t>
            </a:r>
            <a:endParaRPr sz="1400" b="0" i="0" u="none" strike="noStrike" cap="none">
              <a:solidFill>
                <a:srgbClr val="000000"/>
              </a:solidFill>
              <a:latin typeface="Arial"/>
              <a:ea typeface="Arial"/>
              <a:cs typeface="Arial"/>
              <a:sym typeface="Arial"/>
            </a:endParaRPr>
          </a:p>
        </p:txBody>
      </p:sp>
      <p:sp>
        <p:nvSpPr>
          <p:cNvPr id="140" name="Google Shape;140;ga9b0a568e9_0_2"/>
          <p:cNvSpPr txBox="1">
            <a:spLocks noGrp="1"/>
          </p:cNvSpPr>
          <p:nvPr>
            <p:ph type="title"/>
          </p:nvPr>
        </p:nvSpPr>
        <p:spPr>
          <a:xfrm rot="-269153">
            <a:off x="284646" y="252081"/>
            <a:ext cx="2646607" cy="614179"/>
          </a:xfrm>
          <a:prstGeom prst="rect">
            <a:avLst/>
          </a:prstGeom>
          <a:solidFill>
            <a:schemeClr val="dk1"/>
          </a:solidFill>
          <a:ln>
            <a:noFill/>
          </a:ln>
        </p:spPr>
        <p:txBody>
          <a:bodyPr spcFirstLastPara="1" wrap="square" lIns="144000" tIns="90000" rIns="144000" bIns="91425" anchor="t" anchorCtr="0">
            <a:noAutofit/>
          </a:bodyPr>
          <a:lstStyle/>
          <a:p>
            <a:pPr marL="0" lvl="0" indent="0" algn="l" rtl="0">
              <a:lnSpc>
                <a:spcPct val="100000"/>
              </a:lnSpc>
              <a:spcBef>
                <a:spcPts val="0"/>
              </a:spcBef>
              <a:spcAft>
                <a:spcPts val="0"/>
              </a:spcAft>
              <a:buSzPts val="2800"/>
              <a:buNone/>
            </a:pPr>
            <a:r>
              <a:rPr lang="en-US"/>
              <a:t>True or False?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60"/>
          <p:cNvPicPr preferRelativeResize="0"/>
          <p:nvPr/>
        </p:nvPicPr>
        <p:blipFill rotWithShape="1">
          <a:blip r:embed="rId3">
            <a:alphaModFix/>
          </a:blip>
          <a:srcRect/>
          <a:stretch/>
        </p:blipFill>
        <p:spPr>
          <a:xfrm rot="485505">
            <a:off x="7479294" y="1471004"/>
            <a:ext cx="1192506" cy="1670409"/>
          </a:xfrm>
          <a:prstGeom prst="rect">
            <a:avLst/>
          </a:prstGeom>
          <a:noFill/>
          <a:ln>
            <a:noFill/>
          </a:ln>
        </p:spPr>
      </p:pic>
      <p:sp>
        <p:nvSpPr>
          <p:cNvPr id="696" name="Google Shape;696;p60"/>
          <p:cNvSpPr txBox="1">
            <a:spLocks noGrp="1"/>
          </p:cNvSpPr>
          <p:nvPr>
            <p:ph type="title"/>
          </p:nvPr>
        </p:nvSpPr>
        <p:spPr>
          <a:xfrm rot="-269341">
            <a:off x="321736" y="179693"/>
            <a:ext cx="197821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Showtime!</a:t>
            </a:r>
            <a:endParaRPr/>
          </a:p>
        </p:txBody>
      </p:sp>
      <p:sp>
        <p:nvSpPr>
          <p:cNvPr id="697" name="Google Shape;697;p60"/>
          <p:cNvSpPr txBox="1">
            <a:spLocks noGrp="1"/>
          </p:cNvSpPr>
          <p:nvPr>
            <p:ph type="body" idx="1"/>
          </p:nvPr>
        </p:nvSpPr>
        <p:spPr>
          <a:xfrm>
            <a:off x="300738" y="870251"/>
            <a:ext cx="4365523"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FF0000"/>
              </a:buClr>
              <a:buSzPts val="1620"/>
              <a:buNone/>
            </a:pPr>
            <a:r>
              <a:rPr lang="en-US" sz="2000" dirty="0">
                <a:solidFill>
                  <a:srgbClr val="FF0000"/>
                </a:solidFill>
              </a:rPr>
              <a:t>Share your flair!</a:t>
            </a:r>
            <a:endParaRPr sz="2000" dirty="0"/>
          </a:p>
          <a:p>
            <a:pPr marL="266700" lvl="0" indent="-266700" algn="l" rtl="0">
              <a:lnSpc>
                <a:spcPct val="110000"/>
              </a:lnSpc>
              <a:spcBef>
                <a:spcPts val="1000"/>
              </a:spcBef>
              <a:spcAft>
                <a:spcPts val="0"/>
              </a:spcAft>
              <a:buClr>
                <a:srgbClr val="000000"/>
              </a:buClr>
              <a:buSzPts val="1260"/>
              <a:buChar char="►"/>
            </a:pPr>
            <a:r>
              <a:rPr lang="en-US" sz="2000" dirty="0"/>
              <a:t>If you would like to, you can present your campaigns or content to your class – let others see your creative genius at work.</a:t>
            </a:r>
            <a:endParaRPr sz="2000" dirty="0"/>
          </a:p>
          <a:p>
            <a:pPr marL="266700" lvl="0" indent="-266700" algn="l" rtl="0">
              <a:lnSpc>
                <a:spcPct val="110000"/>
              </a:lnSpc>
              <a:spcBef>
                <a:spcPts val="1000"/>
              </a:spcBef>
              <a:spcAft>
                <a:spcPts val="0"/>
              </a:spcAft>
              <a:buClr>
                <a:srgbClr val="000000"/>
              </a:buClr>
              <a:buSzPts val="1260"/>
              <a:buChar char="►"/>
            </a:pPr>
            <a:r>
              <a:rPr lang="en-US" sz="2000" dirty="0"/>
              <a:t>Offer constructive feedback on each of the presentations you see! Help your classmates improve their work so it can have as much impact as possible.</a:t>
            </a:r>
            <a:endParaRPr sz="2000" dirty="0"/>
          </a:p>
          <a:p>
            <a:pPr marL="266700" lvl="0" indent="-186690" algn="l" rtl="0">
              <a:lnSpc>
                <a:spcPct val="110000"/>
              </a:lnSpc>
              <a:spcBef>
                <a:spcPts val="1000"/>
              </a:spcBef>
              <a:spcAft>
                <a:spcPts val="0"/>
              </a:spcAft>
              <a:buClr>
                <a:srgbClr val="000000"/>
              </a:buClr>
              <a:buSzPts val="1260"/>
              <a:buNone/>
            </a:pPr>
            <a:endParaRPr dirty="0"/>
          </a:p>
        </p:txBody>
      </p:sp>
      <p:pic>
        <p:nvPicPr>
          <p:cNvPr id="698" name="Google Shape;698;p60"/>
          <p:cNvPicPr preferRelativeResize="0"/>
          <p:nvPr/>
        </p:nvPicPr>
        <p:blipFill rotWithShape="1">
          <a:blip r:embed="rId4">
            <a:alphaModFix/>
          </a:blip>
          <a:srcRect/>
          <a:stretch/>
        </p:blipFill>
        <p:spPr>
          <a:xfrm rot="717463">
            <a:off x="4739290" y="1305232"/>
            <a:ext cx="4544564" cy="330090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03"/>
        <p:cNvGrpSpPr/>
        <p:nvPr/>
      </p:nvGrpSpPr>
      <p:grpSpPr>
        <a:xfrm>
          <a:off x="0" y="0"/>
          <a:ext cx="0" cy="0"/>
          <a:chOff x="0" y="0"/>
          <a:chExt cx="0" cy="0"/>
        </a:xfrm>
      </p:grpSpPr>
      <p:sp>
        <p:nvSpPr>
          <p:cNvPr id="705" name="Google Shape;705;p61"/>
          <p:cNvSpPr txBox="1">
            <a:spLocks noGrp="1"/>
          </p:cNvSpPr>
          <p:nvPr>
            <p:ph type="title"/>
          </p:nvPr>
        </p:nvSpPr>
        <p:spPr>
          <a:xfrm rot="-269341">
            <a:off x="320344" y="479467"/>
            <a:ext cx="2885706"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Congratulations!</a:t>
            </a: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973" y="1205539"/>
            <a:ext cx="4884026" cy="345152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78"/>
          <p:cNvPicPr preferRelativeResize="0"/>
          <p:nvPr/>
        </p:nvPicPr>
        <p:blipFill rotWithShape="1">
          <a:blip r:embed="rId3">
            <a:alphaModFix/>
          </a:blip>
          <a:srcRect/>
          <a:stretch/>
        </p:blipFill>
        <p:spPr>
          <a:xfrm rot="-554915">
            <a:off x="6425239" y="-528652"/>
            <a:ext cx="3117311" cy="2751558"/>
          </a:xfrm>
          <a:prstGeom prst="rect">
            <a:avLst/>
          </a:prstGeom>
          <a:noFill/>
          <a:ln>
            <a:noFill/>
          </a:ln>
        </p:spPr>
      </p:pic>
      <p:sp>
        <p:nvSpPr>
          <p:cNvPr id="712" name="Google Shape;712;p78"/>
          <p:cNvSpPr txBox="1">
            <a:spLocks noGrp="1"/>
          </p:cNvSpPr>
          <p:nvPr>
            <p:ph type="title"/>
          </p:nvPr>
        </p:nvSpPr>
        <p:spPr>
          <a:xfrm rot="-269341">
            <a:off x="216562" y="267989"/>
            <a:ext cx="3127390"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Support Networks</a:t>
            </a:r>
            <a:endParaRPr/>
          </a:p>
        </p:txBody>
      </p:sp>
      <p:sp>
        <p:nvSpPr>
          <p:cNvPr id="713" name="Google Shape;713;p78"/>
          <p:cNvSpPr txBox="1">
            <a:spLocks noGrp="1"/>
          </p:cNvSpPr>
          <p:nvPr>
            <p:ph type="body" idx="1"/>
          </p:nvPr>
        </p:nvSpPr>
        <p:spPr>
          <a:xfrm>
            <a:off x="684213" y="1003519"/>
            <a:ext cx="8459787" cy="290401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accent2"/>
              </a:buClr>
              <a:buSzPts val="1620"/>
              <a:buNone/>
            </a:pPr>
            <a:r>
              <a:rPr lang="en-US" sz="2000">
                <a:solidFill>
                  <a:schemeClr val="accent2"/>
                </a:solidFill>
              </a:rPr>
              <a:t>Want more support or advice? </a:t>
            </a:r>
            <a:br>
              <a:rPr lang="en-US" sz="2000">
                <a:solidFill>
                  <a:schemeClr val="accent2"/>
                </a:solidFill>
              </a:rPr>
            </a:br>
            <a:r>
              <a:rPr lang="en-US" sz="2000">
                <a:solidFill>
                  <a:schemeClr val="accent2"/>
                </a:solidFill>
              </a:rPr>
              <a:t>Why not try accessing some of the following websites:</a:t>
            </a:r>
            <a:endParaRPr sz="1600"/>
          </a:p>
          <a:p>
            <a:pPr marL="266700" lvl="0" indent="-266700" algn="l" rtl="0">
              <a:lnSpc>
                <a:spcPct val="110000"/>
              </a:lnSpc>
              <a:spcBef>
                <a:spcPts val="1000"/>
              </a:spcBef>
              <a:spcAft>
                <a:spcPts val="0"/>
              </a:spcAft>
              <a:buClr>
                <a:srgbClr val="000000"/>
              </a:buClr>
              <a:buSzPts val="1260"/>
              <a:buChar char="►"/>
            </a:pPr>
            <a:r>
              <a:rPr lang="en-US" sz="2000" b="1"/>
              <a:t>Childline</a:t>
            </a:r>
            <a:r>
              <a:rPr lang="en-US" sz="2000"/>
              <a:t> – www.childline.org.uk</a:t>
            </a:r>
            <a:endParaRPr sz="2000"/>
          </a:p>
          <a:p>
            <a:pPr marL="266700" lvl="0" indent="-266700" algn="l" rtl="0">
              <a:lnSpc>
                <a:spcPct val="110000"/>
              </a:lnSpc>
              <a:spcBef>
                <a:spcPts val="1000"/>
              </a:spcBef>
              <a:spcAft>
                <a:spcPts val="0"/>
              </a:spcAft>
              <a:buClr>
                <a:srgbClr val="000000"/>
              </a:buClr>
              <a:buSzPts val="1260"/>
              <a:buChar char="►"/>
            </a:pPr>
            <a:r>
              <a:rPr lang="en-US" sz="2000" b="1"/>
              <a:t>The Mix </a:t>
            </a:r>
            <a:r>
              <a:rPr lang="en-US" sz="2000"/>
              <a:t>– www.themix.org.uk </a:t>
            </a:r>
            <a:endParaRPr sz="2000"/>
          </a:p>
          <a:p>
            <a:pPr marL="266700" lvl="0" indent="-266700" algn="l" rtl="0">
              <a:lnSpc>
                <a:spcPct val="110000"/>
              </a:lnSpc>
              <a:spcBef>
                <a:spcPts val="1000"/>
              </a:spcBef>
              <a:spcAft>
                <a:spcPts val="0"/>
              </a:spcAft>
              <a:buClr>
                <a:srgbClr val="000000"/>
              </a:buClr>
              <a:buSzPts val="1260"/>
              <a:buChar char="►"/>
            </a:pPr>
            <a:r>
              <a:rPr lang="en-US" sz="2000" b="1"/>
              <a:t>Safer Internet Centre </a:t>
            </a:r>
            <a:r>
              <a:rPr lang="en-US" sz="2000"/>
              <a:t>–  https://www.saferinternet.org.uk/ </a:t>
            </a:r>
            <a:endParaRPr sz="2000"/>
          </a:p>
          <a:p>
            <a:pPr marL="266700" lvl="0" indent="-266700" algn="l" rtl="0">
              <a:lnSpc>
                <a:spcPct val="110000"/>
              </a:lnSpc>
              <a:spcBef>
                <a:spcPts val="1000"/>
              </a:spcBef>
              <a:spcAft>
                <a:spcPts val="0"/>
              </a:spcAft>
              <a:buClr>
                <a:srgbClr val="000000"/>
              </a:buClr>
              <a:buSzPts val="1260"/>
              <a:buChar char="►"/>
            </a:pPr>
            <a:r>
              <a:rPr lang="en-US" sz="2000" b="1"/>
              <a:t>Relate</a:t>
            </a:r>
            <a:r>
              <a:rPr lang="en-US" sz="2000"/>
              <a:t> – www.relate.org.uk (Help for children and young people section)</a:t>
            </a:r>
            <a:endParaRPr sz="2000"/>
          </a:p>
          <a:p>
            <a:pPr marL="266700" lvl="0" indent="-266700" algn="l" rtl="0">
              <a:lnSpc>
                <a:spcPct val="110000"/>
              </a:lnSpc>
              <a:spcBef>
                <a:spcPts val="1000"/>
              </a:spcBef>
              <a:spcAft>
                <a:spcPts val="0"/>
              </a:spcAft>
              <a:buClr>
                <a:srgbClr val="000000"/>
              </a:buClr>
              <a:buSzPts val="1260"/>
              <a:buChar char="►"/>
            </a:pPr>
            <a:r>
              <a:rPr lang="en-US" sz="2000" b="1"/>
              <a:t>Samaritans</a:t>
            </a:r>
            <a:r>
              <a:rPr lang="en-US" sz="2000"/>
              <a:t> – www.samaritans.org (England, Scotland, Wales)</a:t>
            </a:r>
            <a:endParaRPr sz="2000"/>
          </a:p>
          <a:p>
            <a:pPr marL="266700" lvl="0" indent="-266700" algn="l" rtl="0">
              <a:lnSpc>
                <a:spcPct val="110000"/>
              </a:lnSpc>
              <a:spcBef>
                <a:spcPts val="1000"/>
              </a:spcBef>
              <a:spcAft>
                <a:spcPts val="0"/>
              </a:spcAft>
              <a:buClr>
                <a:srgbClr val="000000"/>
              </a:buClr>
              <a:buSzPts val="1260"/>
              <a:buChar char="►"/>
            </a:pPr>
            <a:r>
              <a:rPr lang="en-US" sz="2000" b="1"/>
              <a:t>Thinkuknow</a:t>
            </a:r>
            <a:r>
              <a:rPr lang="en-US" sz="2000"/>
              <a:t> – www.thinkuknow.co.uk </a:t>
            </a:r>
            <a:endParaRPr sz="2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63"/>
          <p:cNvPicPr preferRelativeResize="0"/>
          <p:nvPr/>
        </p:nvPicPr>
        <p:blipFill rotWithShape="1">
          <a:blip r:embed="rId3">
            <a:alphaModFix/>
          </a:blip>
          <a:srcRect b="33932"/>
          <a:stretch/>
        </p:blipFill>
        <p:spPr>
          <a:xfrm>
            <a:off x="3082475" y="542423"/>
            <a:ext cx="2979051" cy="1745774"/>
          </a:xfrm>
          <a:prstGeom prst="rect">
            <a:avLst/>
          </a:prstGeom>
          <a:noFill/>
          <a:ln>
            <a:noFill/>
          </a:ln>
        </p:spPr>
      </p:pic>
      <p:pic>
        <p:nvPicPr>
          <p:cNvPr id="719" name="Google Shape;719;p63"/>
          <p:cNvPicPr preferRelativeResize="0"/>
          <p:nvPr/>
        </p:nvPicPr>
        <p:blipFill rotWithShape="1">
          <a:blip r:embed="rId4">
            <a:alphaModFix/>
          </a:blip>
          <a:srcRect/>
          <a:stretch/>
        </p:blipFill>
        <p:spPr>
          <a:xfrm rot="1211976">
            <a:off x="-1049957" y="220218"/>
            <a:ext cx="3947403" cy="6135270"/>
          </a:xfrm>
          <a:prstGeom prst="rect">
            <a:avLst/>
          </a:prstGeom>
          <a:noFill/>
          <a:ln>
            <a:noFill/>
          </a:ln>
        </p:spPr>
      </p:pic>
      <p:pic>
        <p:nvPicPr>
          <p:cNvPr id="720" name="Google Shape;720;p63"/>
          <p:cNvPicPr preferRelativeResize="0"/>
          <p:nvPr/>
        </p:nvPicPr>
        <p:blipFill rotWithShape="1">
          <a:blip r:embed="rId5">
            <a:alphaModFix/>
          </a:blip>
          <a:srcRect/>
          <a:stretch/>
        </p:blipFill>
        <p:spPr>
          <a:xfrm rot="674951">
            <a:off x="5842197" y="14226"/>
            <a:ext cx="4138859" cy="2961918"/>
          </a:xfrm>
          <a:prstGeom prst="rect">
            <a:avLst/>
          </a:prstGeom>
          <a:noFill/>
          <a:ln>
            <a:noFill/>
          </a:ln>
        </p:spPr>
      </p:pic>
      <p:pic>
        <p:nvPicPr>
          <p:cNvPr id="721" name="Google Shape;721;p63"/>
          <p:cNvPicPr preferRelativeResize="0"/>
          <p:nvPr/>
        </p:nvPicPr>
        <p:blipFill rotWithShape="1">
          <a:blip r:embed="rId6">
            <a:alphaModFix/>
          </a:blip>
          <a:srcRect/>
          <a:stretch/>
        </p:blipFill>
        <p:spPr>
          <a:xfrm rot="-403158">
            <a:off x="6562217" y="2561968"/>
            <a:ext cx="2698830" cy="3521061"/>
          </a:xfrm>
          <a:prstGeom prst="rect">
            <a:avLst/>
          </a:prstGeom>
          <a:noFill/>
          <a:ln>
            <a:noFill/>
          </a:ln>
        </p:spPr>
      </p:pic>
      <p:sp>
        <p:nvSpPr>
          <p:cNvPr id="722" name="Google Shape;722;p63"/>
          <p:cNvSpPr txBox="1">
            <a:spLocks noGrp="1"/>
          </p:cNvSpPr>
          <p:nvPr>
            <p:ph type="title" idx="4294967295"/>
          </p:nvPr>
        </p:nvSpPr>
        <p:spPr>
          <a:xfrm rot="-269570">
            <a:off x="3525302" y="2649058"/>
            <a:ext cx="1998045" cy="614179"/>
          </a:xfrm>
          <a:prstGeom prst="rect">
            <a:avLst/>
          </a:prstGeom>
          <a:solidFill>
            <a:schemeClr val="dk1"/>
          </a:solidFill>
          <a:ln>
            <a:noFill/>
          </a:ln>
        </p:spPr>
        <p:txBody>
          <a:bodyPr spcFirstLastPara="1" wrap="square" lIns="144000" tIns="90000" rIns="144000" bIns="91425" anchor="t" anchorCtr="0">
            <a:noAutofit/>
          </a:bodyPr>
          <a:lstStyle/>
          <a:p>
            <a:pPr marL="0" lvl="0" indent="0" algn="l" rtl="0">
              <a:lnSpc>
                <a:spcPct val="100000"/>
              </a:lnSpc>
              <a:spcBef>
                <a:spcPts val="0"/>
              </a:spcBef>
              <a:spcAft>
                <a:spcPts val="0"/>
              </a:spcAft>
              <a:buSzPts val="2800"/>
              <a:buNone/>
            </a:pPr>
            <a:r>
              <a:rPr lang="en-US">
                <a:solidFill>
                  <a:srgbClr val="FFFFFF"/>
                </a:solidFill>
              </a:rPr>
              <a:t>Thank you</a:t>
            </a:r>
            <a:endParaRPr>
              <a:solidFill>
                <a:srgbClr val="FFFFFF"/>
              </a:solidFill>
            </a:endParaRPr>
          </a:p>
        </p:txBody>
      </p:sp>
      <p:pic>
        <p:nvPicPr>
          <p:cNvPr id="723" name="Google Shape;723;p63"/>
          <p:cNvPicPr preferRelativeResize="0"/>
          <p:nvPr/>
        </p:nvPicPr>
        <p:blipFill rotWithShape="1">
          <a:blip r:embed="rId7">
            <a:alphaModFix/>
          </a:blip>
          <a:srcRect/>
          <a:stretch/>
        </p:blipFill>
        <p:spPr>
          <a:xfrm>
            <a:off x="4753420" y="4562874"/>
            <a:ext cx="1077742" cy="252875"/>
          </a:xfrm>
          <a:prstGeom prst="rect">
            <a:avLst/>
          </a:prstGeom>
          <a:noFill/>
          <a:ln>
            <a:noFill/>
          </a:ln>
        </p:spPr>
      </p:pic>
      <p:pic>
        <p:nvPicPr>
          <p:cNvPr id="724" name="Google Shape;724;p63"/>
          <p:cNvPicPr preferRelativeResize="0"/>
          <p:nvPr/>
        </p:nvPicPr>
        <p:blipFill rotWithShape="1">
          <a:blip r:embed="rId8">
            <a:alphaModFix/>
          </a:blip>
          <a:srcRect/>
          <a:stretch/>
        </p:blipFill>
        <p:spPr>
          <a:xfrm>
            <a:off x="3312825" y="4576537"/>
            <a:ext cx="1006326" cy="225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a9b0a568e9_0_10"/>
          <p:cNvSpPr/>
          <p:nvPr/>
        </p:nvSpPr>
        <p:spPr>
          <a:xfrm>
            <a:off x="1911879" y="1124785"/>
            <a:ext cx="6106800" cy="351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147" name="Google Shape;147;ga9b0a568e9_0_10"/>
          <p:cNvSpPr>
            <a:spLocks noGrp="1"/>
          </p:cNvSpPr>
          <p:nvPr>
            <p:ph type="pic" idx="2"/>
          </p:nvPr>
        </p:nvSpPr>
        <p:spPr>
          <a:xfrm>
            <a:off x="1802983" y="1051215"/>
            <a:ext cx="6132600" cy="35013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0000"/>
              </a:lnSpc>
              <a:spcBef>
                <a:spcPts val="0"/>
              </a:spcBef>
              <a:spcAft>
                <a:spcPts val="0"/>
              </a:spcAft>
              <a:buClr>
                <a:srgbClr val="000000"/>
              </a:buClr>
              <a:buSzPts val="1260"/>
              <a:buFont typeface="Arial"/>
              <a:buNone/>
            </a:pPr>
            <a:r>
              <a:rPr lang="en-US" sz="1400" b="0" i="0" u="none" strike="noStrike" cap="none">
                <a:solidFill>
                  <a:srgbClr val="000000"/>
                </a:solidFill>
                <a:latin typeface="Arial"/>
                <a:ea typeface="Arial"/>
                <a:cs typeface="Arial"/>
                <a:sym typeface="Arial"/>
              </a:rPr>
              <a:t>Insert example of fact-based news</a:t>
            </a:r>
            <a:endParaRPr sz="1400" b="0" i="0" u="none" strike="noStrike" cap="none">
              <a:solidFill>
                <a:srgbClr val="000000"/>
              </a:solidFill>
              <a:latin typeface="Arial"/>
              <a:ea typeface="Arial"/>
              <a:cs typeface="Arial"/>
              <a:sym typeface="Arial"/>
            </a:endParaRPr>
          </a:p>
        </p:txBody>
      </p:sp>
      <p:sp>
        <p:nvSpPr>
          <p:cNvPr id="148" name="Google Shape;148;ga9b0a568e9_0_10"/>
          <p:cNvSpPr txBox="1">
            <a:spLocks noGrp="1"/>
          </p:cNvSpPr>
          <p:nvPr>
            <p:ph type="title"/>
          </p:nvPr>
        </p:nvSpPr>
        <p:spPr>
          <a:xfrm rot="-269153">
            <a:off x="284646" y="252081"/>
            <a:ext cx="2646607" cy="614179"/>
          </a:xfrm>
          <a:prstGeom prst="rect">
            <a:avLst/>
          </a:prstGeom>
          <a:solidFill>
            <a:schemeClr val="dk1"/>
          </a:solidFill>
          <a:ln>
            <a:noFill/>
          </a:ln>
        </p:spPr>
        <p:txBody>
          <a:bodyPr spcFirstLastPara="1" wrap="square" lIns="144000" tIns="90000" rIns="144000" bIns="91425" anchor="t" anchorCtr="0">
            <a:noAutofit/>
          </a:bodyPr>
          <a:lstStyle/>
          <a:p>
            <a:pPr marL="0" lvl="0" indent="0" algn="l" rtl="0">
              <a:lnSpc>
                <a:spcPct val="100000"/>
              </a:lnSpc>
              <a:spcBef>
                <a:spcPts val="0"/>
              </a:spcBef>
              <a:spcAft>
                <a:spcPts val="0"/>
              </a:spcAft>
              <a:buSzPts val="2800"/>
              <a:buNone/>
            </a:pPr>
            <a:r>
              <a:rPr lang="en-US"/>
              <a:t>True or False?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9"/>
          <p:cNvSpPr/>
          <p:nvPr/>
        </p:nvSpPr>
        <p:spPr>
          <a:xfrm>
            <a:off x="0" y="0"/>
            <a:ext cx="3098100" cy="51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154" name="Google Shape;154;p9"/>
          <p:cNvSpPr txBox="1">
            <a:spLocks noGrp="1"/>
          </p:cNvSpPr>
          <p:nvPr>
            <p:ph type="title"/>
          </p:nvPr>
        </p:nvSpPr>
        <p:spPr>
          <a:xfrm rot="-269341">
            <a:off x="700879" y="461063"/>
            <a:ext cx="2695409" cy="639561"/>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Disinformation</a:t>
            </a:r>
            <a:endParaRPr/>
          </a:p>
        </p:txBody>
      </p:sp>
      <p:sp>
        <p:nvSpPr>
          <p:cNvPr id="155" name="Google Shape;155;p9"/>
          <p:cNvSpPr txBox="1">
            <a:spLocks noGrp="1"/>
          </p:cNvSpPr>
          <p:nvPr>
            <p:ph type="body" idx="1"/>
          </p:nvPr>
        </p:nvSpPr>
        <p:spPr>
          <a:xfrm>
            <a:off x="4004931" y="1822069"/>
            <a:ext cx="4579088" cy="1948357"/>
          </a:xfrm>
          <a:prstGeom prst="rect">
            <a:avLst/>
          </a:prstGeom>
          <a:noFill/>
          <a:ln>
            <a:noFill/>
          </a:ln>
        </p:spPr>
        <p:txBody>
          <a:bodyPr spcFirstLastPara="1" wrap="square" lIns="91425" tIns="45700" rIns="91425" bIns="45700" anchor="ctr" anchorCtr="0">
            <a:noAutofit/>
          </a:bodyPr>
          <a:lstStyle/>
          <a:p>
            <a:pPr marL="266700" lvl="0" indent="-266700" algn="l" rtl="0">
              <a:lnSpc>
                <a:spcPct val="110000"/>
              </a:lnSpc>
              <a:spcBef>
                <a:spcPts val="0"/>
              </a:spcBef>
              <a:spcAft>
                <a:spcPts val="0"/>
              </a:spcAft>
              <a:buClr>
                <a:srgbClr val="000000"/>
              </a:buClr>
              <a:buSzPts val="1440"/>
              <a:buChar char="►"/>
            </a:pPr>
            <a:r>
              <a:rPr lang="en-US" sz="2000"/>
              <a:t>Disinformation refers to any information that has been </a:t>
            </a:r>
            <a:r>
              <a:rPr lang="en-US" sz="2000" b="1"/>
              <a:t>deliberately created to deceive people or give them an inaccurate understanding of an issue</a:t>
            </a:r>
            <a:r>
              <a:rPr lang="en-US" sz="2000"/>
              <a:t>. It is often presented as being fact-based but in reality is </a:t>
            </a:r>
            <a:r>
              <a:rPr lang="en-US" sz="2000" u="sng"/>
              <a:t>intentionally </a:t>
            </a:r>
            <a:r>
              <a:rPr lang="en-US" sz="2000"/>
              <a:t>false.</a:t>
            </a:r>
            <a:r>
              <a:rPr lang="en-US" sz="1800"/>
              <a:t/>
            </a:r>
            <a:br>
              <a:rPr lang="en-US" sz="1800"/>
            </a:br>
            <a:endParaRPr sz="1800"/>
          </a:p>
        </p:txBody>
      </p:sp>
      <p:grpSp>
        <p:nvGrpSpPr>
          <p:cNvPr id="156" name="Google Shape;156;p9"/>
          <p:cNvGrpSpPr/>
          <p:nvPr/>
        </p:nvGrpSpPr>
        <p:grpSpPr>
          <a:xfrm>
            <a:off x="3736266" y="504632"/>
            <a:ext cx="537329" cy="370608"/>
            <a:chOff x="3525624" y="612370"/>
            <a:chExt cx="697584" cy="481139"/>
          </a:xfrm>
        </p:grpSpPr>
        <p:sp>
          <p:nvSpPr>
            <p:cNvPr id="157" name="Google Shape;157;p9"/>
            <p:cNvSpPr/>
            <p:nvPr/>
          </p:nvSpPr>
          <p:spPr>
            <a:xfrm>
              <a:off x="3638746" y="612370"/>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58" name="Google Shape;158;p9"/>
            <p:cNvSpPr/>
            <p:nvPr/>
          </p:nvSpPr>
          <p:spPr>
            <a:xfrm>
              <a:off x="3525624" y="734919"/>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pic>
        <p:nvPicPr>
          <p:cNvPr id="159" name="Google Shape;159;p9"/>
          <p:cNvPicPr preferRelativeResize="0"/>
          <p:nvPr/>
        </p:nvPicPr>
        <p:blipFill rotWithShape="1">
          <a:blip r:embed="rId3">
            <a:alphaModFix/>
          </a:blip>
          <a:srcRect l="39" r="37"/>
          <a:stretch/>
        </p:blipFill>
        <p:spPr>
          <a:xfrm>
            <a:off x="1040620" y="1425969"/>
            <a:ext cx="2984822" cy="29987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0"/>
          <p:cNvSpPr/>
          <p:nvPr/>
        </p:nvSpPr>
        <p:spPr>
          <a:xfrm>
            <a:off x="0" y="0"/>
            <a:ext cx="3098100" cy="51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Arial"/>
              <a:ea typeface="Arial"/>
              <a:cs typeface="Arial"/>
              <a:sym typeface="Arial"/>
            </a:endParaRPr>
          </a:p>
        </p:txBody>
      </p:sp>
      <p:sp>
        <p:nvSpPr>
          <p:cNvPr id="165" name="Google Shape;165;p10"/>
          <p:cNvSpPr txBox="1">
            <a:spLocks noGrp="1"/>
          </p:cNvSpPr>
          <p:nvPr>
            <p:ph type="title"/>
          </p:nvPr>
        </p:nvSpPr>
        <p:spPr>
          <a:xfrm rot="-269341">
            <a:off x="700879" y="473801"/>
            <a:ext cx="2695409" cy="614084"/>
          </a:xfrm>
          <a:prstGeom prst="rect">
            <a:avLst/>
          </a:prstGeom>
          <a:solidFill>
            <a:schemeClr val="dk1"/>
          </a:solidFill>
          <a:ln>
            <a:noFill/>
          </a:ln>
        </p:spPr>
        <p:txBody>
          <a:bodyPr spcFirstLastPara="1" wrap="square" lIns="144000" tIns="90000" rIns="144000" bIns="91425" anchor="t" anchorCtr="0">
            <a:spAutoFit/>
          </a:bodyPr>
          <a:lstStyle/>
          <a:p>
            <a:pPr marL="0" lvl="0" indent="0" algn="l" rtl="0">
              <a:lnSpc>
                <a:spcPct val="100000"/>
              </a:lnSpc>
              <a:spcBef>
                <a:spcPts val="0"/>
              </a:spcBef>
              <a:spcAft>
                <a:spcPts val="0"/>
              </a:spcAft>
              <a:buSzPts val="2800"/>
              <a:buNone/>
            </a:pPr>
            <a:r>
              <a:rPr lang="en-US"/>
              <a:t>Misinformation</a:t>
            </a:r>
            <a:endParaRPr/>
          </a:p>
        </p:txBody>
      </p:sp>
      <p:sp>
        <p:nvSpPr>
          <p:cNvPr id="166" name="Google Shape;166;p10"/>
          <p:cNvSpPr txBox="1">
            <a:spLocks noGrp="1"/>
          </p:cNvSpPr>
          <p:nvPr>
            <p:ph type="body" idx="1"/>
          </p:nvPr>
        </p:nvSpPr>
        <p:spPr>
          <a:xfrm>
            <a:off x="4068631" y="2103394"/>
            <a:ext cx="4579200" cy="1948500"/>
          </a:xfrm>
          <a:prstGeom prst="rect">
            <a:avLst/>
          </a:prstGeom>
          <a:noFill/>
          <a:ln>
            <a:noFill/>
          </a:ln>
        </p:spPr>
        <p:txBody>
          <a:bodyPr spcFirstLastPara="1" wrap="square" lIns="91425" tIns="45700" rIns="91425" bIns="45700" anchor="ctr" anchorCtr="0">
            <a:noAutofit/>
          </a:bodyPr>
          <a:lstStyle/>
          <a:p>
            <a:pPr marL="266700" lvl="0" indent="-266700" algn="l" rtl="0">
              <a:lnSpc>
                <a:spcPct val="110000"/>
              </a:lnSpc>
              <a:spcBef>
                <a:spcPts val="0"/>
              </a:spcBef>
              <a:spcAft>
                <a:spcPts val="0"/>
              </a:spcAft>
              <a:buClr>
                <a:srgbClr val="000000"/>
              </a:buClr>
              <a:buSzPts val="1440"/>
              <a:buChar char="►"/>
            </a:pPr>
            <a:r>
              <a:rPr lang="en-US" sz="2000"/>
              <a:t>Misinformation refers to the </a:t>
            </a:r>
            <a:r>
              <a:rPr lang="en-US" sz="2000" b="1"/>
              <a:t>accidental sharing of false information</a:t>
            </a:r>
            <a:r>
              <a:rPr lang="en-US" sz="2000"/>
              <a:t>. While there is no intention to harm, the negative consequences can be just as powerful. It can mislead friends and colleagues, increase confusion around a topic, create divisions between groups or communities, and in extreme cases put people in danger.</a:t>
            </a:r>
            <a:br>
              <a:rPr lang="en-US" sz="2000"/>
            </a:br>
            <a:endParaRPr sz="2400"/>
          </a:p>
        </p:txBody>
      </p:sp>
      <p:grpSp>
        <p:nvGrpSpPr>
          <p:cNvPr id="167" name="Google Shape;167;p10"/>
          <p:cNvGrpSpPr/>
          <p:nvPr/>
        </p:nvGrpSpPr>
        <p:grpSpPr>
          <a:xfrm>
            <a:off x="3821317" y="454174"/>
            <a:ext cx="537349" cy="370621"/>
            <a:chOff x="3525624" y="612370"/>
            <a:chExt cx="697584" cy="481139"/>
          </a:xfrm>
        </p:grpSpPr>
        <p:sp>
          <p:nvSpPr>
            <p:cNvPr id="168" name="Google Shape;168;p10"/>
            <p:cNvSpPr/>
            <p:nvPr/>
          </p:nvSpPr>
          <p:spPr>
            <a:xfrm>
              <a:off x="3638746" y="612370"/>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69" name="Google Shape;169;p10"/>
            <p:cNvSpPr/>
            <p:nvPr/>
          </p:nvSpPr>
          <p:spPr>
            <a:xfrm>
              <a:off x="3525624" y="734919"/>
              <a:ext cx="584462" cy="358590"/>
            </a:xfrm>
            <a:prstGeom prst="roundRect">
              <a:avLst>
                <a:gd name="adj" fmla="val 16667"/>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pic>
        <p:nvPicPr>
          <p:cNvPr id="170" name="Google Shape;170;p10"/>
          <p:cNvPicPr preferRelativeResize="0"/>
          <p:nvPr/>
        </p:nvPicPr>
        <p:blipFill rotWithShape="1">
          <a:blip r:embed="rId3">
            <a:alphaModFix/>
          </a:blip>
          <a:srcRect l="39" r="37"/>
          <a:stretch/>
        </p:blipFill>
        <p:spPr>
          <a:xfrm>
            <a:off x="1051245" y="1240169"/>
            <a:ext cx="2984822" cy="299870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Be Internet Citizens">
      <a:dk1>
        <a:srgbClr val="000000"/>
      </a:dk1>
      <a:lt1>
        <a:srgbClr val="FFFFFF"/>
      </a:lt1>
      <a:dk2>
        <a:srgbClr val="282828"/>
      </a:dk2>
      <a:lt2>
        <a:srgbClr val="EEEEEE"/>
      </a:lt2>
      <a:accent1>
        <a:srgbClr val="E6251D"/>
      </a:accent1>
      <a:accent2>
        <a:srgbClr val="813C8E"/>
      </a:accent2>
      <a:accent3>
        <a:srgbClr val="4054A0"/>
      </a:accent3>
      <a:accent4>
        <a:srgbClr val="009788"/>
      </a:accent4>
      <a:accent5>
        <a:srgbClr val="FBBE00"/>
      </a:accent5>
      <a:accent6>
        <a:srgbClr val="617D8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3725</Words>
  <Application>Microsoft Office PowerPoint</Application>
  <PresentationFormat>On-screen Show (16:9)</PresentationFormat>
  <Paragraphs>532</Paragraphs>
  <Slides>63</Slides>
  <Notes>63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Times New Roman</vt:lpstr>
      <vt:lpstr>Calibri</vt:lpstr>
      <vt:lpstr>Roboto Slab</vt:lpstr>
      <vt:lpstr>Arial</vt:lpstr>
      <vt:lpstr>Simple Light</vt:lpstr>
      <vt:lpstr>PowerPoint Presentation</vt:lpstr>
      <vt:lpstr>PowerPoint Presentation</vt:lpstr>
      <vt:lpstr>PowerPoint Presentation</vt:lpstr>
      <vt:lpstr>Learning Objectives</vt:lpstr>
      <vt:lpstr>True or False?</vt:lpstr>
      <vt:lpstr>True or False?</vt:lpstr>
      <vt:lpstr>True or False?</vt:lpstr>
      <vt:lpstr>Disinformation</vt:lpstr>
      <vt:lpstr>Misinformation</vt:lpstr>
      <vt:lpstr>Case Studies</vt:lpstr>
      <vt:lpstr>Different Types of False Information</vt:lpstr>
      <vt:lpstr>Fact vs Fiction</vt:lpstr>
      <vt:lpstr>Case Studies</vt:lpstr>
      <vt:lpstr>Final thoughts…</vt:lpstr>
      <vt:lpstr>Support Networks</vt:lpstr>
      <vt:lpstr>PowerPoint Presentation</vt:lpstr>
      <vt:lpstr>Learning Objectives</vt:lpstr>
      <vt:lpstr>PowerPoint Presentation</vt:lpstr>
      <vt:lpstr>Key Questions</vt:lpstr>
      <vt:lpstr>Biased Writing</vt:lpstr>
      <vt:lpstr>Biased Writing</vt:lpstr>
      <vt:lpstr>Group Feedback</vt:lpstr>
      <vt:lpstr>Most shareable?</vt:lpstr>
      <vt:lpstr>Key Question</vt:lpstr>
      <vt:lpstr>Filter Bubbles</vt:lpstr>
      <vt:lpstr>Filter Bubbles</vt:lpstr>
      <vt:lpstr>Class Checklist</vt:lpstr>
      <vt:lpstr>Support Networks</vt:lpstr>
      <vt:lpstr>PowerPoint Presentation</vt:lpstr>
      <vt:lpstr>Learning Objectives</vt:lpstr>
      <vt:lpstr>Immediate Thoughts?</vt:lpstr>
      <vt:lpstr>PowerPoint Presentation</vt:lpstr>
      <vt:lpstr>PowerPoint Presentation</vt:lpstr>
      <vt:lpstr>Mission to Mars</vt:lpstr>
      <vt:lpstr>How would you describe…</vt:lpstr>
      <vt:lpstr>Us vs Them</vt:lpstr>
      <vt:lpstr>Echo Chambers</vt:lpstr>
      <vt:lpstr>Building Bridges</vt:lpstr>
      <vt:lpstr>Final thoughts…</vt:lpstr>
      <vt:lpstr>Support Networks</vt:lpstr>
      <vt:lpstr>PowerPoint Presentation</vt:lpstr>
      <vt:lpstr>Learning Objectives</vt:lpstr>
      <vt:lpstr> Free Speech</vt:lpstr>
      <vt:lpstr>Silent Discussion </vt:lpstr>
      <vt:lpstr>Key Question</vt:lpstr>
      <vt:lpstr>PowerPoint Presentation</vt:lpstr>
      <vt:lpstr>Case Studies</vt:lpstr>
      <vt:lpstr>How to respond</vt:lpstr>
      <vt:lpstr>In your groups</vt:lpstr>
      <vt:lpstr>Exit Pass</vt:lpstr>
      <vt:lpstr>Support Networks</vt:lpstr>
      <vt:lpstr>PowerPoint Presentation</vt:lpstr>
      <vt:lpstr>Learning Objectives</vt:lpstr>
      <vt:lpstr>What does </vt:lpstr>
      <vt:lpstr>Our class definition:</vt:lpstr>
      <vt:lpstr>Research Time!</vt:lpstr>
      <vt:lpstr>Research Time!</vt:lpstr>
      <vt:lpstr>PowerPoint Presentation</vt:lpstr>
      <vt:lpstr>Campaigns and Content</vt:lpstr>
      <vt:lpstr>Showtime!</vt:lpstr>
      <vt:lpstr>Congratulations!</vt:lpstr>
      <vt:lpstr>Support Networks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Arnott</dc:creator>
  <cp:lastModifiedBy>Josh Phillips</cp:lastModifiedBy>
  <cp:revision>5</cp:revision>
  <dcterms:created xsi:type="dcterms:W3CDTF">2018-05-03T10:52:29Z</dcterms:created>
  <dcterms:modified xsi:type="dcterms:W3CDTF">2021-01-08T13:41:36Z</dcterms:modified>
</cp:coreProperties>
</file>